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86"/>
  </p:notesMasterIdLst>
  <p:sldIdLst>
    <p:sldId id="256" r:id="rId3"/>
    <p:sldId id="260" r:id="rId4"/>
    <p:sldId id="354" r:id="rId5"/>
    <p:sldId id="365" r:id="rId6"/>
    <p:sldId id="259" r:id="rId7"/>
    <p:sldId id="366" r:id="rId8"/>
    <p:sldId id="261" r:id="rId9"/>
    <p:sldId id="262" r:id="rId10"/>
    <p:sldId id="309" r:id="rId11"/>
    <p:sldId id="310" r:id="rId12"/>
    <p:sldId id="311" r:id="rId13"/>
    <p:sldId id="263" r:id="rId14"/>
    <p:sldId id="264" r:id="rId15"/>
    <p:sldId id="267" r:id="rId16"/>
    <p:sldId id="268" r:id="rId17"/>
    <p:sldId id="269" r:id="rId18"/>
    <p:sldId id="270" r:id="rId19"/>
    <p:sldId id="271" r:id="rId20"/>
    <p:sldId id="273" r:id="rId21"/>
    <p:sldId id="274" r:id="rId22"/>
    <p:sldId id="313" r:id="rId23"/>
    <p:sldId id="276" r:id="rId24"/>
    <p:sldId id="277" r:id="rId25"/>
    <p:sldId id="278" r:id="rId26"/>
    <p:sldId id="279" r:id="rId27"/>
    <p:sldId id="282" r:id="rId28"/>
    <p:sldId id="283" r:id="rId29"/>
    <p:sldId id="289" r:id="rId30"/>
    <p:sldId id="315" r:id="rId31"/>
    <p:sldId id="317" r:id="rId32"/>
    <p:sldId id="318" r:id="rId33"/>
    <p:sldId id="316" r:id="rId34"/>
    <p:sldId id="319" r:id="rId35"/>
    <p:sldId id="320" r:id="rId36"/>
    <p:sldId id="321" r:id="rId37"/>
    <p:sldId id="323" r:id="rId38"/>
    <p:sldId id="325" r:id="rId39"/>
    <p:sldId id="326" r:id="rId40"/>
    <p:sldId id="327" r:id="rId41"/>
    <p:sldId id="328" r:id="rId42"/>
    <p:sldId id="329" r:id="rId43"/>
    <p:sldId id="330" r:id="rId44"/>
    <p:sldId id="332" r:id="rId45"/>
    <p:sldId id="333" r:id="rId46"/>
    <p:sldId id="335" r:id="rId47"/>
    <p:sldId id="336" r:id="rId48"/>
    <p:sldId id="337" r:id="rId49"/>
    <p:sldId id="338" r:id="rId50"/>
    <p:sldId id="339" r:id="rId51"/>
    <p:sldId id="353" r:id="rId52"/>
    <p:sldId id="352" r:id="rId53"/>
    <p:sldId id="304" r:id="rId54"/>
    <p:sldId id="340" r:id="rId55"/>
    <p:sldId id="341" r:id="rId56"/>
    <p:sldId id="342" r:id="rId57"/>
    <p:sldId id="343" r:id="rId58"/>
    <p:sldId id="344" r:id="rId59"/>
    <p:sldId id="345" r:id="rId60"/>
    <p:sldId id="346" r:id="rId61"/>
    <p:sldId id="347" r:id="rId62"/>
    <p:sldId id="348" r:id="rId63"/>
    <p:sldId id="349" r:id="rId64"/>
    <p:sldId id="350" r:id="rId65"/>
    <p:sldId id="301" r:id="rId66"/>
    <p:sldId id="356" r:id="rId67"/>
    <p:sldId id="362" r:id="rId68"/>
    <p:sldId id="355" r:id="rId69"/>
    <p:sldId id="357" r:id="rId70"/>
    <p:sldId id="363" r:id="rId71"/>
    <p:sldId id="302" r:id="rId72"/>
    <p:sldId id="359" r:id="rId73"/>
    <p:sldId id="364" r:id="rId74"/>
    <p:sldId id="358" r:id="rId75"/>
    <p:sldId id="360" r:id="rId76"/>
    <p:sldId id="361" r:id="rId77"/>
    <p:sldId id="370" r:id="rId78"/>
    <p:sldId id="368" r:id="rId79"/>
    <p:sldId id="369" r:id="rId80"/>
    <p:sldId id="371" r:id="rId81"/>
    <p:sldId id="372" r:id="rId82"/>
    <p:sldId id="307" r:id="rId83"/>
    <p:sldId id="312" r:id="rId84"/>
    <p:sldId id="351" r:id="rId8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761B5F-4DB8-4228-8C44-EB227CE06FC1}">
  <a:tblStyle styleId="{23761B5F-4DB8-4228-8C44-EB227CE06F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930" y="7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Centralized</a:t>
            </a:r>
            <a:r>
              <a:rPr lang="en-IN" baseline="0"/>
              <a:t> Computing Vs Decentralized Computing</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Centralized</c:v>
                </c:pt>
              </c:strCache>
            </c:strRef>
          </c:tx>
          <c:spPr>
            <a:ln w="28575" cap="rnd">
              <a:solidFill>
                <a:srgbClr val="FF0000"/>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Sheet1!$B$2:$B$17</c:f>
              <c:numCache>
                <c:formatCode>General</c:formatCode>
                <c:ptCount val="16"/>
                <c:pt idx="0">
                  <c:v>0</c:v>
                </c:pt>
                <c:pt idx="1">
                  <c:v>90.3</c:v>
                </c:pt>
                <c:pt idx="2">
                  <c:v>92.4</c:v>
                </c:pt>
                <c:pt idx="3">
                  <c:v>92</c:v>
                </c:pt>
                <c:pt idx="4">
                  <c:v>94.3</c:v>
                </c:pt>
                <c:pt idx="5">
                  <c:v>93.8</c:v>
                </c:pt>
                <c:pt idx="6">
                  <c:v>93.9</c:v>
                </c:pt>
                <c:pt idx="7">
                  <c:v>94.1</c:v>
                </c:pt>
                <c:pt idx="8">
                  <c:v>94.3</c:v>
                </c:pt>
                <c:pt idx="9">
                  <c:v>95.6</c:v>
                </c:pt>
                <c:pt idx="10">
                  <c:v>95.9</c:v>
                </c:pt>
                <c:pt idx="11">
                  <c:v>96.4</c:v>
                </c:pt>
                <c:pt idx="12">
                  <c:v>97.3</c:v>
                </c:pt>
                <c:pt idx="13">
                  <c:v>97.4</c:v>
                </c:pt>
                <c:pt idx="14">
                  <c:v>97.4</c:v>
                </c:pt>
                <c:pt idx="15">
                  <c:v>97.4</c:v>
                </c:pt>
              </c:numCache>
            </c:numRef>
          </c:val>
          <c:smooth val="0"/>
          <c:extLst>
            <c:ext xmlns:c16="http://schemas.microsoft.com/office/drawing/2014/chart" uri="{C3380CC4-5D6E-409C-BE32-E72D297353CC}">
              <c16:uniqueId val="{00000000-2C20-4BCF-9600-1B8B1C990518}"/>
            </c:ext>
          </c:extLst>
        </c:ser>
        <c:ser>
          <c:idx val="1"/>
          <c:order val="1"/>
          <c:tx>
            <c:strRef>
              <c:f>Sheet1!$C$1</c:f>
              <c:strCache>
                <c:ptCount val="1"/>
                <c:pt idx="0">
                  <c:v>Decentralized</c:v>
                </c:pt>
              </c:strCache>
            </c:strRef>
          </c:tx>
          <c:spPr>
            <a:ln w="28575" cap="rnd">
              <a:solidFill>
                <a:srgbClr val="00B050"/>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Sheet1!$C$2:$C$17</c:f>
              <c:numCache>
                <c:formatCode>General</c:formatCode>
                <c:ptCount val="16"/>
                <c:pt idx="0">
                  <c:v>0</c:v>
                </c:pt>
                <c:pt idx="1">
                  <c:v>70</c:v>
                </c:pt>
                <c:pt idx="2">
                  <c:v>89</c:v>
                </c:pt>
                <c:pt idx="3">
                  <c:v>91</c:v>
                </c:pt>
                <c:pt idx="4">
                  <c:v>90.1</c:v>
                </c:pt>
                <c:pt idx="5">
                  <c:v>90.5</c:v>
                </c:pt>
                <c:pt idx="6">
                  <c:v>92.3</c:v>
                </c:pt>
                <c:pt idx="7">
                  <c:v>90.9</c:v>
                </c:pt>
                <c:pt idx="8">
                  <c:v>93.8</c:v>
                </c:pt>
                <c:pt idx="9">
                  <c:v>94.3</c:v>
                </c:pt>
                <c:pt idx="10">
                  <c:v>97.6</c:v>
                </c:pt>
                <c:pt idx="11">
                  <c:v>96.5</c:v>
                </c:pt>
                <c:pt idx="12">
                  <c:v>96.7</c:v>
                </c:pt>
                <c:pt idx="13">
                  <c:v>97.1</c:v>
                </c:pt>
                <c:pt idx="14">
                  <c:v>96.4</c:v>
                </c:pt>
                <c:pt idx="15">
                  <c:v>96.4</c:v>
                </c:pt>
              </c:numCache>
            </c:numRef>
          </c:val>
          <c:smooth val="0"/>
          <c:extLst>
            <c:ext xmlns:c16="http://schemas.microsoft.com/office/drawing/2014/chart" uri="{C3380CC4-5D6E-409C-BE32-E72D297353CC}">
              <c16:uniqueId val="{00000001-2C20-4BCF-9600-1B8B1C990518}"/>
            </c:ext>
          </c:extLst>
        </c:ser>
        <c:dLbls>
          <c:showLegendKey val="0"/>
          <c:showVal val="0"/>
          <c:showCatName val="0"/>
          <c:showSerName val="0"/>
          <c:showPercent val="0"/>
          <c:showBubbleSize val="0"/>
        </c:dLbls>
        <c:smooth val="0"/>
        <c:axId val="1183369104"/>
        <c:axId val="1183369584"/>
      </c:lineChart>
      <c:catAx>
        <c:axId val="1183369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Model iterations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584"/>
        <c:crosses val="autoZero"/>
        <c:auto val="1"/>
        <c:lblAlgn val="ctr"/>
        <c:lblOffset val="100"/>
        <c:noMultiLvlLbl val="0"/>
      </c:catAx>
      <c:valAx>
        <c:axId val="1183369584"/>
        <c:scaling>
          <c:orientation val="minMax"/>
          <c:max val="10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Accuracy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Clients-to</a:t>
            </a:r>
            <a:r>
              <a:rPr lang="en-IN" baseline="0"/>
              <a:t>-Checkers ratio</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rgbClr val="00B050"/>
            </a:solidFill>
            <a:ln>
              <a:noFill/>
            </a:ln>
            <a:effectLst/>
          </c:spPr>
          <c:invertIfNegative val="0"/>
          <c:cat>
            <c:strRef>
              <c:f>Sheet1!$A$2:$A$10</c:f>
              <c:strCache>
                <c:ptCount val="9"/>
                <c:pt idx="0">
                  <c:v>cl1:ch9</c:v>
                </c:pt>
                <c:pt idx="1">
                  <c:v>cl:ch8</c:v>
                </c:pt>
                <c:pt idx="2">
                  <c:v>cl3:ch7</c:v>
                </c:pt>
                <c:pt idx="3">
                  <c:v>cl4:ch6</c:v>
                </c:pt>
                <c:pt idx="4">
                  <c:v>cl5:ch5</c:v>
                </c:pt>
                <c:pt idx="5">
                  <c:v>cl6:ch4</c:v>
                </c:pt>
                <c:pt idx="6">
                  <c:v>cl7:ch3</c:v>
                </c:pt>
                <c:pt idx="7">
                  <c:v>cl8:ch2</c:v>
                </c:pt>
                <c:pt idx="8">
                  <c:v>cl9:ch1</c:v>
                </c:pt>
              </c:strCache>
            </c:strRef>
          </c:cat>
          <c:val>
            <c:numRef>
              <c:f>Sheet1!$B$2:$B$10</c:f>
              <c:numCache>
                <c:formatCode>General</c:formatCode>
                <c:ptCount val="9"/>
                <c:pt idx="0">
                  <c:v>92.34</c:v>
                </c:pt>
                <c:pt idx="1">
                  <c:v>93.2</c:v>
                </c:pt>
                <c:pt idx="2">
                  <c:v>91.4</c:v>
                </c:pt>
                <c:pt idx="3">
                  <c:v>94.78</c:v>
                </c:pt>
                <c:pt idx="4">
                  <c:v>94.87</c:v>
                </c:pt>
                <c:pt idx="5">
                  <c:v>96.4</c:v>
                </c:pt>
                <c:pt idx="6">
                  <c:v>96.7</c:v>
                </c:pt>
                <c:pt idx="7">
                  <c:v>97.5</c:v>
                </c:pt>
                <c:pt idx="8">
                  <c:v>95.9</c:v>
                </c:pt>
              </c:numCache>
            </c:numRef>
          </c:val>
          <c:extLst>
            <c:ext xmlns:c16="http://schemas.microsoft.com/office/drawing/2014/chart" uri="{C3380CC4-5D6E-409C-BE32-E72D297353CC}">
              <c16:uniqueId val="{00000000-B347-4803-AB01-51F269ADB4D6}"/>
            </c:ext>
          </c:extLst>
        </c:ser>
        <c:dLbls>
          <c:showLegendKey val="0"/>
          <c:showVal val="0"/>
          <c:showCatName val="0"/>
          <c:showSerName val="0"/>
          <c:showPercent val="0"/>
          <c:showBubbleSize val="0"/>
        </c:dLbls>
        <c:gapWidth val="219"/>
        <c:overlap val="-27"/>
        <c:axId val="1304028160"/>
        <c:axId val="1304027200"/>
      </c:barChart>
      <c:catAx>
        <c:axId val="13040281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Clients</a:t>
                </a:r>
                <a:r>
                  <a:rPr lang="en-IN" baseline="0"/>
                  <a:t>:Checkers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4027200"/>
        <c:crosses val="autoZero"/>
        <c:auto val="1"/>
        <c:lblAlgn val="ctr"/>
        <c:lblOffset val="100"/>
        <c:noMultiLvlLbl val="0"/>
      </c:catAx>
      <c:valAx>
        <c:axId val="1304027200"/>
        <c:scaling>
          <c:orientation val="minMax"/>
          <c:max val="10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Accuracy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4028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With</a:t>
            </a:r>
            <a:r>
              <a:rPr lang="en-IN" baseline="0"/>
              <a:t> Authority consensus Vs Without consensus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With Authority consensus</c:v>
                </c:pt>
              </c:strCache>
            </c:strRef>
          </c:tx>
          <c:spPr>
            <a:ln w="28575" cap="rnd">
              <a:solidFill>
                <a:srgbClr val="00B050"/>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Sheet1!$B$2:$B$17</c:f>
              <c:numCache>
                <c:formatCode>General</c:formatCode>
                <c:ptCount val="16"/>
                <c:pt idx="0">
                  <c:v>0</c:v>
                </c:pt>
                <c:pt idx="1">
                  <c:v>90.3</c:v>
                </c:pt>
                <c:pt idx="2">
                  <c:v>92.4</c:v>
                </c:pt>
                <c:pt idx="3">
                  <c:v>92</c:v>
                </c:pt>
                <c:pt idx="4">
                  <c:v>85.3</c:v>
                </c:pt>
                <c:pt idx="5">
                  <c:v>89.8</c:v>
                </c:pt>
                <c:pt idx="6">
                  <c:v>93.9</c:v>
                </c:pt>
                <c:pt idx="7">
                  <c:v>90.1</c:v>
                </c:pt>
                <c:pt idx="8">
                  <c:v>94.3</c:v>
                </c:pt>
                <c:pt idx="9">
                  <c:v>90.6</c:v>
                </c:pt>
                <c:pt idx="10">
                  <c:v>95.9</c:v>
                </c:pt>
                <c:pt idx="11">
                  <c:v>91.4</c:v>
                </c:pt>
                <c:pt idx="12">
                  <c:v>96.3</c:v>
                </c:pt>
                <c:pt idx="13">
                  <c:v>94.4</c:v>
                </c:pt>
                <c:pt idx="14">
                  <c:v>94.4</c:v>
                </c:pt>
                <c:pt idx="15">
                  <c:v>97.4</c:v>
                </c:pt>
              </c:numCache>
            </c:numRef>
          </c:val>
          <c:smooth val="0"/>
          <c:extLst>
            <c:ext xmlns:c16="http://schemas.microsoft.com/office/drawing/2014/chart" uri="{C3380CC4-5D6E-409C-BE32-E72D297353CC}">
              <c16:uniqueId val="{00000000-0F18-454B-A967-3054FBEB1945}"/>
            </c:ext>
          </c:extLst>
        </c:ser>
        <c:ser>
          <c:idx val="1"/>
          <c:order val="1"/>
          <c:tx>
            <c:strRef>
              <c:f>Sheet1!$C$1</c:f>
              <c:strCache>
                <c:ptCount val="1"/>
                <c:pt idx="0">
                  <c:v>Without Consensus</c:v>
                </c:pt>
              </c:strCache>
            </c:strRef>
          </c:tx>
          <c:spPr>
            <a:ln w="28575" cap="rnd">
              <a:solidFill>
                <a:srgbClr val="FF0000"/>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Sheet1!$C$2:$C$17</c:f>
              <c:numCache>
                <c:formatCode>General</c:formatCode>
                <c:ptCount val="16"/>
                <c:pt idx="0">
                  <c:v>0</c:v>
                </c:pt>
                <c:pt idx="1">
                  <c:v>70</c:v>
                </c:pt>
                <c:pt idx="2">
                  <c:v>89</c:v>
                </c:pt>
                <c:pt idx="3">
                  <c:v>72</c:v>
                </c:pt>
                <c:pt idx="4">
                  <c:v>70</c:v>
                </c:pt>
                <c:pt idx="5">
                  <c:v>93</c:v>
                </c:pt>
                <c:pt idx="6">
                  <c:v>98</c:v>
                </c:pt>
                <c:pt idx="7">
                  <c:v>94</c:v>
                </c:pt>
                <c:pt idx="8">
                  <c:v>86</c:v>
                </c:pt>
                <c:pt idx="9">
                  <c:v>87</c:v>
                </c:pt>
                <c:pt idx="10">
                  <c:v>88</c:v>
                </c:pt>
                <c:pt idx="11">
                  <c:v>94</c:v>
                </c:pt>
                <c:pt idx="12">
                  <c:v>89</c:v>
                </c:pt>
                <c:pt idx="13">
                  <c:v>90</c:v>
                </c:pt>
                <c:pt idx="14">
                  <c:v>91</c:v>
                </c:pt>
                <c:pt idx="15">
                  <c:v>92</c:v>
                </c:pt>
              </c:numCache>
            </c:numRef>
          </c:val>
          <c:smooth val="0"/>
          <c:extLst>
            <c:ext xmlns:c16="http://schemas.microsoft.com/office/drawing/2014/chart" uri="{C3380CC4-5D6E-409C-BE32-E72D297353CC}">
              <c16:uniqueId val="{00000001-0F18-454B-A967-3054FBEB1945}"/>
            </c:ext>
          </c:extLst>
        </c:ser>
        <c:dLbls>
          <c:showLegendKey val="0"/>
          <c:showVal val="0"/>
          <c:showCatName val="0"/>
          <c:showSerName val="0"/>
          <c:showPercent val="0"/>
          <c:showBubbleSize val="0"/>
        </c:dLbls>
        <c:smooth val="0"/>
        <c:axId val="1183369104"/>
        <c:axId val="1183369584"/>
      </c:lineChart>
      <c:catAx>
        <c:axId val="1183369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Model iterations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584"/>
        <c:crosses val="autoZero"/>
        <c:auto val="1"/>
        <c:lblAlgn val="ctr"/>
        <c:lblOffset val="100"/>
        <c:noMultiLvlLbl val="0"/>
      </c:catAx>
      <c:valAx>
        <c:axId val="1183369584"/>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Accuracy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Comparing</a:t>
            </a:r>
            <a:r>
              <a:rPr lang="en-IN" baseline="0"/>
              <a:t> accuracy of different synchronization schemes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BSP</c:v>
                </c:pt>
              </c:strCache>
            </c:strRef>
          </c:tx>
          <c:spPr>
            <a:ln w="28575" cap="rnd">
              <a:solidFill>
                <a:srgbClr val="FF0000"/>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Sheet1!$B$2:$B$17</c:f>
              <c:numCache>
                <c:formatCode>General</c:formatCode>
                <c:ptCount val="16"/>
                <c:pt idx="0">
                  <c:v>0</c:v>
                </c:pt>
                <c:pt idx="1">
                  <c:v>93</c:v>
                </c:pt>
                <c:pt idx="2">
                  <c:v>89</c:v>
                </c:pt>
                <c:pt idx="3">
                  <c:v>91</c:v>
                </c:pt>
                <c:pt idx="4">
                  <c:v>93.8</c:v>
                </c:pt>
                <c:pt idx="5">
                  <c:v>95.6</c:v>
                </c:pt>
                <c:pt idx="6">
                  <c:v>93.9</c:v>
                </c:pt>
                <c:pt idx="7">
                  <c:v>94.1</c:v>
                </c:pt>
                <c:pt idx="8">
                  <c:v>95.3</c:v>
                </c:pt>
                <c:pt idx="9">
                  <c:v>95.6</c:v>
                </c:pt>
                <c:pt idx="10">
                  <c:v>95.9</c:v>
                </c:pt>
                <c:pt idx="11">
                  <c:v>96.4</c:v>
                </c:pt>
                <c:pt idx="12">
                  <c:v>97.3</c:v>
                </c:pt>
                <c:pt idx="13">
                  <c:v>97.4</c:v>
                </c:pt>
                <c:pt idx="14">
                  <c:v>97.4</c:v>
                </c:pt>
                <c:pt idx="15">
                  <c:v>97.4</c:v>
                </c:pt>
              </c:numCache>
            </c:numRef>
          </c:val>
          <c:smooth val="0"/>
          <c:extLst>
            <c:ext xmlns:c16="http://schemas.microsoft.com/office/drawing/2014/chart" uri="{C3380CC4-5D6E-409C-BE32-E72D297353CC}">
              <c16:uniqueId val="{00000000-F5A0-4C24-85AC-1D1F5A151675}"/>
            </c:ext>
          </c:extLst>
        </c:ser>
        <c:ser>
          <c:idx val="1"/>
          <c:order val="1"/>
          <c:tx>
            <c:strRef>
              <c:f>Sheet1!$C$1</c:f>
              <c:strCache>
                <c:ptCount val="1"/>
                <c:pt idx="0">
                  <c:v>SSP</c:v>
                </c:pt>
              </c:strCache>
            </c:strRef>
          </c:tx>
          <c:spPr>
            <a:ln w="28575" cap="rnd">
              <a:solidFill>
                <a:srgbClr val="00B050"/>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Sheet1!$C$2:$C$17</c:f>
              <c:numCache>
                <c:formatCode>General</c:formatCode>
                <c:ptCount val="16"/>
                <c:pt idx="0">
                  <c:v>0</c:v>
                </c:pt>
                <c:pt idx="1">
                  <c:v>91</c:v>
                </c:pt>
                <c:pt idx="2">
                  <c:v>91.3</c:v>
                </c:pt>
                <c:pt idx="3">
                  <c:v>91</c:v>
                </c:pt>
                <c:pt idx="4">
                  <c:v>90.6</c:v>
                </c:pt>
                <c:pt idx="5">
                  <c:v>96.7</c:v>
                </c:pt>
                <c:pt idx="6">
                  <c:v>96.3</c:v>
                </c:pt>
                <c:pt idx="7">
                  <c:v>95.7</c:v>
                </c:pt>
                <c:pt idx="8">
                  <c:v>96.8</c:v>
                </c:pt>
                <c:pt idx="9">
                  <c:v>97.3</c:v>
                </c:pt>
                <c:pt idx="10">
                  <c:v>97.6</c:v>
                </c:pt>
                <c:pt idx="11">
                  <c:v>97.5</c:v>
                </c:pt>
                <c:pt idx="12">
                  <c:v>97.7</c:v>
                </c:pt>
                <c:pt idx="13">
                  <c:v>97.8</c:v>
                </c:pt>
                <c:pt idx="14">
                  <c:v>97.8</c:v>
                </c:pt>
                <c:pt idx="15">
                  <c:v>97.8</c:v>
                </c:pt>
              </c:numCache>
            </c:numRef>
          </c:val>
          <c:smooth val="0"/>
          <c:extLst>
            <c:ext xmlns:c16="http://schemas.microsoft.com/office/drawing/2014/chart" uri="{C3380CC4-5D6E-409C-BE32-E72D297353CC}">
              <c16:uniqueId val="{00000001-F5A0-4C24-85AC-1D1F5A151675}"/>
            </c:ext>
          </c:extLst>
        </c:ser>
        <c:ser>
          <c:idx val="2"/>
          <c:order val="2"/>
          <c:tx>
            <c:strRef>
              <c:f>Sheet1!$D$1</c:f>
              <c:strCache>
                <c:ptCount val="1"/>
                <c:pt idx="0">
                  <c:v>BAP</c:v>
                </c:pt>
              </c:strCache>
            </c:strRef>
          </c:tx>
          <c:spPr>
            <a:ln w="28575" cap="rnd">
              <a:solidFill>
                <a:schemeClr val="accent3"/>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Sheet1!$D$2:$D$17</c:f>
              <c:numCache>
                <c:formatCode>General</c:formatCode>
                <c:ptCount val="16"/>
                <c:pt idx="0">
                  <c:v>0</c:v>
                </c:pt>
                <c:pt idx="1">
                  <c:v>89</c:v>
                </c:pt>
                <c:pt idx="2">
                  <c:v>90.5</c:v>
                </c:pt>
                <c:pt idx="3">
                  <c:v>92.7</c:v>
                </c:pt>
                <c:pt idx="4">
                  <c:v>92.5</c:v>
                </c:pt>
                <c:pt idx="5">
                  <c:v>91.8</c:v>
                </c:pt>
                <c:pt idx="6">
                  <c:v>93.7</c:v>
                </c:pt>
                <c:pt idx="7">
                  <c:v>94.8</c:v>
                </c:pt>
                <c:pt idx="8">
                  <c:v>95.2</c:v>
                </c:pt>
                <c:pt idx="9">
                  <c:v>97.8</c:v>
                </c:pt>
                <c:pt idx="10">
                  <c:v>97.6</c:v>
                </c:pt>
                <c:pt idx="11">
                  <c:v>97.2</c:v>
                </c:pt>
                <c:pt idx="12">
                  <c:v>97.5</c:v>
                </c:pt>
                <c:pt idx="13">
                  <c:v>97.6</c:v>
                </c:pt>
                <c:pt idx="14">
                  <c:v>97.6</c:v>
                </c:pt>
                <c:pt idx="15">
                  <c:v>97.6</c:v>
                </c:pt>
              </c:numCache>
            </c:numRef>
          </c:val>
          <c:smooth val="0"/>
          <c:extLst>
            <c:ext xmlns:c16="http://schemas.microsoft.com/office/drawing/2014/chart" uri="{C3380CC4-5D6E-409C-BE32-E72D297353CC}">
              <c16:uniqueId val="{00000002-F5A0-4C24-85AC-1D1F5A151675}"/>
            </c:ext>
          </c:extLst>
        </c:ser>
        <c:dLbls>
          <c:showLegendKey val="0"/>
          <c:showVal val="0"/>
          <c:showCatName val="0"/>
          <c:showSerName val="0"/>
          <c:showPercent val="0"/>
          <c:showBubbleSize val="0"/>
        </c:dLbls>
        <c:smooth val="0"/>
        <c:axId val="1183369104"/>
        <c:axId val="1183369584"/>
      </c:lineChart>
      <c:catAx>
        <c:axId val="1183369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Model iterations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584"/>
        <c:crosses val="autoZero"/>
        <c:auto val="1"/>
        <c:lblAlgn val="ctr"/>
        <c:lblOffset val="100"/>
        <c:noMultiLvlLbl val="0"/>
      </c:catAx>
      <c:valAx>
        <c:axId val="1183369584"/>
        <c:scaling>
          <c:orientation val="minMax"/>
          <c:max val="10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Accuracy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a:t>Accuracy of different synchronization schemes through 15 mins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BSP</c:v>
                </c:pt>
              </c:strCache>
            </c:strRef>
          </c:tx>
          <c:spPr>
            <a:ln w="28575" cap="rnd">
              <a:solidFill>
                <a:srgbClr val="FF0000"/>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Sheet1!$B$2:$B$17</c:f>
              <c:numCache>
                <c:formatCode>General</c:formatCode>
                <c:ptCount val="16"/>
                <c:pt idx="0">
                  <c:v>0</c:v>
                </c:pt>
                <c:pt idx="1">
                  <c:v>93</c:v>
                </c:pt>
                <c:pt idx="2">
                  <c:v>94.4</c:v>
                </c:pt>
                <c:pt idx="3">
                  <c:v>92.9</c:v>
                </c:pt>
                <c:pt idx="4">
                  <c:v>92.8</c:v>
                </c:pt>
                <c:pt idx="5">
                  <c:v>93.1</c:v>
                </c:pt>
                <c:pt idx="6">
                  <c:v>94.1</c:v>
                </c:pt>
                <c:pt idx="7">
                  <c:v>94.1</c:v>
                </c:pt>
                <c:pt idx="8">
                  <c:v>96.3</c:v>
                </c:pt>
                <c:pt idx="9">
                  <c:v>96.6</c:v>
                </c:pt>
                <c:pt idx="10">
                  <c:v>95.9</c:v>
                </c:pt>
                <c:pt idx="11">
                  <c:v>96.4</c:v>
                </c:pt>
                <c:pt idx="12">
                  <c:v>96.7</c:v>
                </c:pt>
                <c:pt idx="13">
                  <c:v>96.4</c:v>
                </c:pt>
              </c:numCache>
            </c:numRef>
          </c:val>
          <c:smooth val="0"/>
          <c:extLst>
            <c:ext xmlns:c16="http://schemas.microsoft.com/office/drawing/2014/chart" uri="{C3380CC4-5D6E-409C-BE32-E72D297353CC}">
              <c16:uniqueId val="{00000000-D218-44FE-A665-9049983847A0}"/>
            </c:ext>
          </c:extLst>
        </c:ser>
        <c:ser>
          <c:idx val="1"/>
          <c:order val="1"/>
          <c:tx>
            <c:strRef>
              <c:f>Sheet1!$C$1</c:f>
              <c:strCache>
                <c:ptCount val="1"/>
                <c:pt idx="0">
                  <c:v>SSP</c:v>
                </c:pt>
              </c:strCache>
            </c:strRef>
          </c:tx>
          <c:spPr>
            <a:ln w="28575" cap="rnd">
              <a:solidFill>
                <a:srgbClr val="00B050"/>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Sheet1!$C$2:$C$17</c:f>
              <c:numCache>
                <c:formatCode>General</c:formatCode>
                <c:ptCount val="16"/>
                <c:pt idx="0">
                  <c:v>0</c:v>
                </c:pt>
                <c:pt idx="1">
                  <c:v>89</c:v>
                </c:pt>
                <c:pt idx="2">
                  <c:v>91.3</c:v>
                </c:pt>
                <c:pt idx="3">
                  <c:v>92.5</c:v>
                </c:pt>
                <c:pt idx="4">
                  <c:v>92.3</c:v>
                </c:pt>
                <c:pt idx="5">
                  <c:v>92.7</c:v>
                </c:pt>
                <c:pt idx="6">
                  <c:v>95.3</c:v>
                </c:pt>
                <c:pt idx="7">
                  <c:v>95.7</c:v>
                </c:pt>
                <c:pt idx="8">
                  <c:v>96.8</c:v>
                </c:pt>
                <c:pt idx="9">
                  <c:v>97.3</c:v>
                </c:pt>
                <c:pt idx="10">
                  <c:v>97.1</c:v>
                </c:pt>
              </c:numCache>
            </c:numRef>
          </c:val>
          <c:smooth val="0"/>
          <c:extLst>
            <c:ext xmlns:c16="http://schemas.microsoft.com/office/drawing/2014/chart" uri="{C3380CC4-5D6E-409C-BE32-E72D297353CC}">
              <c16:uniqueId val="{00000001-D218-44FE-A665-9049983847A0}"/>
            </c:ext>
          </c:extLst>
        </c:ser>
        <c:ser>
          <c:idx val="2"/>
          <c:order val="2"/>
          <c:tx>
            <c:strRef>
              <c:f>Sheet1!$D$1</c:f>
              <c:strCache>
                <c:ptCount val="1"/>
                <c:pt idx="0">
                  <c:v>BAP</c:v>
                </c:pt>
              </c:strCache>
            </c:strRef>
          </c:tx>
          <c:spPr>
            <a:ln w="28575" cap="rnd">
              <a:solidFill>
                <a:schemeClr val="accent3"/>
              </a:solidFill>
              <a:round/>
            </a:ln>
            <a:effectLst/>
          </c:spPr>
          <c:marker>
            <c:symbol val="none"/>
          </c:marker>
          <c:cat>
            <c:numRef>
              <c:f>Sheet1!$A$2:$A$17</c:f>
              <c:numCache>
                <c:formatCode>General</c:formatCod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numCache>
            </c:numRef>
          </c:cat>
          <c:val>
            <c:numRef>
              <c:f>Sheet1!$D$2:$D$17</c:f>
              <c:numCache>
                <c:formatCode>General</c:formatCode>
                <c:ptCount val="16"/>
                <c:pt idx="0">
                  <c:v>0</c:v>
                </c:pt>
                <c:pt idx="1">
                  <c:v>91.3</c:v>
                </c:pt>
                <c:pt idx="2">
                  <c:v>93.5</c:v>
                </c:pt>
                <c:pt idx="3">
                  <c:v>93.6</c:v>
                </c:pt>
                <c:pt idx="4">
                  <c:v>94.8</c:v>
                </c:pt>
                <c:pt idx="5">
                  <c:v>95.7</c:v>
                </c:pt>
                <c:pt idx="6">
                  <c:v>96.3</c:v>
                </c:pt>
              </c:numCache>
            </c:numRef>
          </c:val>
          <c:smooth val="0"/>
          <c:extLst>
            <c:ext xmlns:c16="http://schemas.microsoft.com/office/drawing/2014/chart" uri="{C3380CC4-5D6E-409C-BE32-E72D297353CC}">
              <c16:uniqueId val="{00000002-D218-44FE-A665-9049983847A0}"/>
            </c:ext>
          </c:extLst>
        </c:ser>
        <c:dLbls>
          <c:showLegendKey val="0"/>
          <c:showVal val="0"/>
          <c:showCatName val="0"/>
          <c:showSerName val="0"/>
          <c:showPercent val="0"/>
          <c:showBubbleSize val="0"/>
        </c:dLbls>
        <c:smooth val="0"/>
        <c:axId val="1183369104"/>
        <c:axId val="1183369584"/>
      </c:lineChart>
      <c:catAx>
        <c:axId val="1183369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Model iterations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584"/>
        <c:crosses val="autoZero"/>
        <c:auto val="1"/>
        <c:lblAlgn val="ctr"/>
        <c:lblOffset val="100"/>
        <c:noMultiLvlLbl val="0"/>
      </c:catAx>
      <c:valAx>
        <c:axId val="1183369584"/>
        <c:scaling>
          <c:orientation val="minMax"/>
          <c:max val="10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Accuracy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kern="1200" spc="0" baseline="0">
                <a:solidFill>
                  <a:sysClr val="windowText" lastClr="000000">
                    <a:lumMod val="65000"/>
                    <a:lumOff val="35000"/>
                  </a:sysClr>
                </a:solidFill>
              </a:rPr>
              <a:t>Model Accuracy vs No of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BSP</c:v>
                </c:pt>
              </c:strCache>
            </c:strRef>
          </c:tx>
          <c:spPr>
            <a:ln w="28575" cap="rnd">
              <a:solidFill>
                <a:srgbClr val="FF0000"/>
              </a:solidFill>
              <a:round/>
            </a:ln>
            <a:effectLst/>
          </c:spPr>
          <c:marker>
            <c:symbol val="none"/>
          </c:marker>
          <c:cat>
            <c:numRef>
              <c:f>Sheet1!$A$2:$A$52</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cat>
          <c:val>
            <c:numRef>
              <c:f>Sheet1!$B$2:$B$52</c:f>
              <c:numCache>
                <c:formatCode>General</c:formatCode>
                <c:ptCount val="51"/>
                <c:pt idx="0">
                  <c:v>0</c:v>
                </c:pt>
                <c:pt idx="1">
                  <c:v>93</c:v>
                </c:pt>
                <c:pt idx="2">
                  <c:v>94.4</c:v>
                </c:pt>
                <c:pt idx="3">
                  <c:v>92.9</c:v>
                </c:pt>
                <c:pt idx="4">
                  <c:v>92.8</c:v>
                </c:pt>
                <c:pt idx="5">
                  <c:v>93.1</c:v>
                </c:pt>
                <c:pt idx="6">
                  <c:v>94.1</c:v>
                </c:pt>
                <c:pt idx="7">
                  <c:v>94.1</c:v>
                </c:pt>
                <c:pt idx="8">
                  <c:v>96.3</c:v>
                </c:pt>
                <c:pt idx="9">
                  <c:v>96.6</c:v>
                </c:pt>
                <c:pt idx="10">
                  <c:v>95.9</c:v>
                </c:pt>
                <c:pt idx="11">
                  <c:v>96.4</c:v>
                </c:pt>
                <c:pt idx="12">
                  <c:v>96.7</c:v>
                </c:pt>
                <c:pt idx="13">
                  <c:v>96.4</c:v>
                </c:pt>
                <c:pt idx="14">
                  <c:v>96.7</c:v>
                </c:pt>
                <c:pt idx="15">
                  <c:v>97.1</c:v>
                </c:pt>
                <c:pt idx="16">
                  <c:v>97.3</c:v>
                </c:pt>
                <c:pt idx="17">
                  <c:v>97.2</c:v>
                </c:pt>
                <c:pt idx="18">
                  <c:v>97.5</c:v>
                </c:pt>
                <c:pt idx="19">
                  <c:v>97.8</c:v>
                </c:pt>
                <c:pt idx="20">
                  <c:v>98</c:v>
                </c:pt>
                <c:pt idx="21">
                  <c:v>98.1</c:v>
                </c:pt>
                <c:pt idx="22">
                  <c:v>98.2</c:v>
                </c:pt>
                <c:pt idx="23">
                  <c:v>98.3</c:v>
                </c:pt>
                <c:pt idx="24">
                  <c:v>98.3</c:v>
                </c:pt>
                <c:pt idx="25">
                  <c:v>98.4</c:v>
                </c:pt>
                <c:pt idx="26">
                  <c:v>98.4</c:v>
                </c:pt>
                <c:pt idx="27">
                  <c:v>98.4</c:v>
                </c:pt>
                <c:pt idx="28">
                  <c:v>97.7</c:v>
                </c:pt>
                <c:pt idx="29">
                  <c:v>97.4</c:v>
                </c:pt>
                <c:pt idx="30">
                  <c:v>96.7</c:v>
                </c:pt>
                <c:pt idx="31">
                  <c:v>96</c:v>
                </c:pt>
                <c:pt idx="32">
                  <c:v>96.1</c:v>
                </c:pt>
                <c:pt idx="33">
                  <c:v>95.9</c:v>
                </c:pt>
                <c:pt idx="34">
                  <c:v>95.7</c:v>
                </c:pt>
                <c:pt idx="35">
                  <c:v>95.4</c:v>
                </c:pt>
                <c:pt idx="36">
                  <c:v>94.8</c:v>
                </c:pt>
                <c:pt idx="37">
                  <c:v>94.4</c:v>
                </c:pt>
                <c:pt idx="38">
                  <c:v>94.1</c:v>
                </c:pt>
                <c:pt idx="39">
                  <c:v>95.3</c:v>
                </c:pt>
                <c:pt idx="40">
                  <c:v>94.9</c:v>
                </c:pt>
                <c:pt idx="41">
                  <c:v>94.2</c:v>
                </c:pt>
                <c:pt idx="42">
                  <c:v>94</c:v>
                </c:pt>
                <c:pt idx="43">
                  <c:v>93.2</c:v>
                </c:pt>
                <c:pt idx="44">
                  <c:v>93.2</c:v>
                </c:pt>
                <c:pt idx="45">
                  <c:v>93</c:v>
                </c:pt>
                <c:pt idx="46">
                  <c:v>92.9</c:v>
                </c:pt>
                <c:pt idx="47">
                  <c:v>93</c:v>
                </c:pt>
                <c:pt idx="48">
                  <c:v>92.9</c:v>
                </c:pt>
                <c:pt idx="49">
                  <c:v>92.4</c:v>
                </c:pt>
                <c:pt idx="50">
                  <c:v>92.5</c:v>
                </c:pt>
              </c:numCache>
            </c:numRef>
          </c:val>
          <c:smooth val="0"/>
          <c:extLst>
            <c:ext xmlns:c16="http://schemas.microsoft.com/office/drawing/2014/chart" uri="{C3380CC4-5D6E-409C-BE32-E72D297353CC}">
              <c16:uniqueId val="{00000000-67DE-4FA9-9676-55656F7BE8B6}"/>
            </c:ext>
          </c:extLst>
        </c:ser>
        <c:ser>
          <c:idx val="1"/>
          <c:order val="1"/>
          <c:tx>
            <c:strRef>
              <c:f>Sheet1!$C$1</c:f>
              <c:strCache>
                <c:ptCount val="1"/>
                <c:pt idx="0">
                  <c:v>SSP</c:v>
                </c:pt>
              </c:strCache>
            </c:strRef>
          </c:tx>
          <c:spPr>
            <a:ln w="28575" cap="rnd">
              <a:solidFill>
                <a:srgbClr val="00B050"/>
              </a:solidFill>
              <a:round/>
            </a:ln>
            <a:effectLst/>
          </c:spPr>
          <c:marker>
            <c:symbol val="none"/>
          </c:marker>
          <c:cat>
            <c:numRef>
              <c:f>Sheet1!$A$2:$A$52</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cat>
          <c:val>
            <c:numRef>
              <c:f>Sheet1!$C$2:$C$52</c:f>
              <c:numCache>
                <c:formatCode>General</c:formatCode>
                <c:ptCount val="51"/>
                <c:pt idx="0">
                  <c:v>0</c:v>
                </c:pt>
                <c:pt idx="1">
                  <c:v>89</c:v>
                </c:pt>
                <c:pt idx="2">
                  <c:v>91.3</c:v>
                </c:pt>
                <c:pt idx="3">
                  <c:v>92.5</c:v>
                </c:pt>
                <c:pt idx="4">
                  <c:v>92.3</c:v>
                </c:pt>
                <c:pt idx="5">
                  <c:v>92.7</c:v>
                </c:pt>
                <c:pt idx="6">
                  <c:v>95.3</c:v>
                </c:pt>
                <c:pt idx="7">
                  <c:v>95.7</c:v>
                </c:pt>
                <c:pt idx="8">
                  <c:v>96.8</c:v>
                </c:pt>
                <c:pt idx="9">
                  <c:v>97.3</c:v>
                </c:pt>
                <c:pt idx="10">
                  <c:v>97.1</c:v>
                </c:pt>
                <c:pt idx="11">
                  <c:v>97.4</c:v>
                </c:pt>
                <c:pt idx="12">
                  <c:v>97.7</c:v>
                </c:pt>
                <c:pt idx="13">
                  <c:v>97.4</c:v>
                </c:pt>
                <c:pt idx="14">
                  <c:v>97.7</c:v>
                </c:pt>
                <c:pt idx="15">
                  <c:v>98.1</c:v>
                </c:pt>
                <c:pt idx="16">
                  <c:v>98.3</c:v>
                </c:pt>
                <c:pt idx="17">
                  <c:v>98.2</c:v>
                </c:pt>
                <c:pt idx="18">
                  <c:v>97.5</c:v>
                </c:pt>
                <c:pt idx="19">
                  <c:v>97.8</c:v>
                </c:pt>
                <c:pt idx="20">
                  <c:v>98</c:v>
                </c:pt>
                <c:pt idx="21">
                  <c:v>98.3</c:v>
                </c:pt>
                <c:pt idx="22">
                  <c:v>98</c:v>
                </c:pt>
                <c:pt idx="23">
                  <c:v>98.5</c:v>
                </c:pt>
                <c:pt idx="24">
                  <c:v>98.3</c:v>
                </c:pt>
                <c:pt idx="25">
                  <c:v>98.9</c:v>
                </c:pt>
                <c:pt idx="26">
                  <c:v>98.9</c:v>
                </c:pt>
                <c:pt idx="27">
                  <c:v>98.4</c:v>
                </c:pt>
                <c:pt idx="28">
                  <c:v>98.9</c:v>
                </c:pt>
                <c:pt idx="29">
                  <c:v>98.4</c:v>
                </c:pt>
                <c:pt idx="30">
                  <c:v>97.7</c:v>
                </c:pt>
                <c:pt idx="31">
                  <c:v>97</c:v>
                </c:pt>
                <c:pt idx="32">
                  <c:v>97.6</c:v>
                </c:pt>
                <c:pt idx="33">
                  <c:v>95.7</c:v>
                </c:pt>
                <c:pt idx="34">
                  <c:v>97.7</c:v>
                </c:pt>
                <c:pt idx="35">
                  <c:v>96.8</c:v>
                </c:pt>
                <c:pt idx="36">
                  <c:v>95.3</c:v>
                </c:pt>
                <c:pt idx="37">
                  <c:v>95.3</c:v>
                </c:pt>
                <c:pt idx="38">
                  <c:v>95.1</c:v>
                </c:pt>
                <c:pt idx="39">
                  <c:v>95.3</c:v>
                </c:pt>
                <c:pt idx="40">
                  <c:v>95.6</c:v>
                </c:pt>
                <c:pt idx="41">
                  <c:v>95.2</c:v>
                </c:pt>
                <c:pt idx="42">
                  <c:v>95.7</c:v>
                </c:pt>
                <c:pt idx="43">
                  <c:v>94</c:v>
                </c:pt>
                <c:pt idx="44">
                  <c:v>94.7</c:v>
                </c:pt>
                <c:pt idx="45">
                  <c:v>94</c:v>
                </c:pt>
                <c:pt idx="46">
                  <c:v>93.3</c:v>
                </c:pt>
                <c:pt idx="47">
                  <c:v>94</c:v>
                </c:pt>
                <c:pt idx="48">
                  <c:v>93.4</c:v>
                </c:pt>
                <c:pt idx="49">
                  <c:v>93.4</c:v>
                </c:pt>
                <c:pt idx="50">
                  <c:v>93.5</c:v>
                </c:pt>
              </c:numCache>
            </c:numRef>
          </c:val>
          <c:smooth val="0"/>
          <c:extLst>
            <c:ext xmlns:c16="http://schemas.microsoft.com/office/drawing/2014/chart" uri="{C3380CC4-5D6E-409C-BE32-E72D297353CC}">
              <c16:uniqueId val="{00000001-67DE-4FA9-9676-55656F7BE8B6}"/>
            </c:ext>
          </c:extLst>
        </c:ser>
        <c:ser>
          <c:idx val="2"/>
          <c:order val="2"/>
          <c:tx>
            <c:strRef>
              <c:f>Sheet1!$D$1</c:f>
              <c:strCache>
                <c:ptCount val="1"/>
                <c:pt idx="0">
                  <c:v>BAP</c:v>
                </c:pt>
              </c:strCache>
            </c:strRef>
          </c:tx>
          <c:spPr>
            <a:ln w="28575" cap="rnd">
              <a:solidFill>
                <a:schemeClr val="accent3"/>
              </a:solidFill>
              <a:round/>
            </a:ln>
            <a:effectLst/>
          </c:spPr>
          <c:marker>
            <c:symbol val="none"/>
          </c:marker>
          <c:cat>
            <c:numRef>
              <c:f>Sheet1!$A$2:$A$52</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cat>
          <c:val>
            <c:numRef>
              <c:f>Sheet1!$D$2:$D$52</c:f>
              <c:numCache>
                <c:formatCode>General</c:formatCode>
                <c:ptCount val="51"/>
                <c:pt idx="0">
                  <c:v>0</c:v>
                </c:pt>
                <c:pt idx="1">
                  <c:v>91.3</c:v>
                </c:pt>
                <c:pt idx="2">
                  <c:v>93.5</c:v>
                </c:pt>
                <c:pt idx="3">
                  <c:v>93.6</c:v>
                </c:pt>
                <c:pt idx="4">
                  <c:v>94.8</c:v>
                </c:pt>
                <c:pt idx="5">
                  <c:v>95.7</c:v>
                </c:pt>
                <c:pt idx="6">
                  <c:v>96.3</c:v>
                </c:pt>
                <c:pt idx="7">
                  <c:v>96.1</c:v>
                </c:pt>
                <c:pt idx="8">
                  <c:v>95.4</c:v>
                </c:pt>
                <c:pt idx="9">
                  <c:v>95.9</c:v>
                </c:pt>
                <c:pt idx="10">
                  <c:v>96.1</c:v>
                </c:pt>
                <c:pt idx="11">
                  <c:v>96.2</c:v>
                </c:pt>
                <c:pt idx="12">
                  <c:v>96.8</c:v>
                </c:pt>
                <c:pt idx="13">
                  <c:v>97.1</c:v>
                </c:pt>
                <c:pt idx="14">
                  <c:v>97.2</c:v>
                </c:pt>
                <c:pt idx="15">
                  <c:v>97.3</c:v>
                </c:pt>
                <c:pt idx="16">
                  <c:v>96.2</c:v>
                </c:pt>
                <c:pt idx="17">
                  <c:v>97.3</c:v>
                </c:pt>
                <c:pt idx="18">
                  <c:v>98.4</c:v>
                </c:pt>
                <c:pt idx="19">
                  <c:v>98.1</c:v>
                </c:pt>
                <c:pt idx="20">
                  <c:v>98.9</c:v>
                </c:pt>
                <c:pt idx="21">
                  <c:v>98.7</c:v>
                </c:pt>
                <c:pt idx="22">
                  <c:v>98.5</c:v>
                </c:pt>
                <c:pt idx="23">
                  <c:v>98.1</c:v>
                </c:pt>
                <c:pt idx="24">
                  <c:v>97.7</c:v>
                </c:pt>
                <c:pt idx="25">
                  <c:v>97.2</c:v>
                </c:pt>
                <c:pt idx="26">
                  <c:v>98.2</c:v>
                </c:pt>
                <c:pt idx="27">
                  <c:v>97.6</c:v>
                </c:pt>
                <c:pt idx="28">
                  <c:v>97.1</c:v>
                </c:pt>
                <c:pt idx="29">
                  <c:v>96.4</c:v>
                </c:pt>
                <c:pt idx="30">
                  <c:v>97.2</c:v>
                </c:pt>
                <c:pt idx="31">
                  <c:v>97.8</c:v>
                </c:pt>
                <c:pt idx="32">
                  <c:v>96.9</c:v>
                </c:pt>
                <c:pt idx="33">
                  <c:v>95.8</c:v>
                </c:pt>
                <c:pt idx="34">
                  <c:v>94.6</c:v>
                </c:pt>
                <c:pt idx="35">
                  <c:v>93.8</c:v>
                </c:pt>
                <c:pt idx="36">
                  <c:v>92.4</c:v>
                </c:pt>
                <c:pt idx="37">
                  <c:v>93</c:v>
                </c:pt>
                <c:pt idx="38">
                  <c:v>91.8</c:v>
                </c:pt>
                <c:pt idx="39">
                  <c:v>90.7</c:v>
                </c:pt>
                <c:pt idx="40">
                  <c:v>89.4</c:v>
                </c:pt>
                <c:pt idx="41">
                  <c:v>90.6</c:v>
                </c:pt>
                <c:pt idx="42">
                  <c:v>88.4</c:v>
                </c:pt>
                <c:pt idx="43">
                  <c:v>88.5</c:v>
                </c:pt>
                <c:pt idx="44">
                  <c:v>88.5</c:v>
                </c:pt>
                <c:pt idx="45">
                  <c:v>88.3</c:v>
                </c:pt>
                <c:pt idx="46">
                  <c:v>88.5</c:v>
                </c:pt>
                <c:pt idx="47">
                  <c:v>84.4</c:v>
                </c:pt>
                <c:pt idx="48">
                  <c:v>83.4</c:v>
                </c:pt>
                <c:pt idx="49">
                  <c:v>82.5</c:v>
                </c:pt>
                <c:pt idx="50">
                  <c:v>81.599999999999994</c:v>
                </c:pt>
              </c:numCache>
            </c:numRef>
          </c:val>
          <c:smooth val="0"/>
          <c:extLst>
            <c:ext xmlns:c16="http://schemas.microsoft.com/office/drawing/2014/chart" uri="{C3380CC4-5D6E-409C-BE32-E72D297353CC}">
              <c16:uniqueId val="{00000002-67DE-4FA9-9676-55656F7BE8B6}"/>
            </c:ext>
          </c:extLst>
        </c:ser>
        <c:dLbls>
          <c:showLegendKey val="0"/>
          <c:showVal val="0"/>
          <c:showCatName val="0"/>
          <c:showSerName val="0"/>
          <c:showPercent val="0"/>
          <c:showBubbleSize val="0"/>
        </c:dLbls>
        <c:smooth val="0"/>
        <c:axId val="1183369104"/>
        <c:axId val="1183369584"/>
      </c:lineChart>
      <c:catAx>
        <c:axId val="1183369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Model iterations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584"/>
        <c:crosses val="autoZero"/>
        <c:auto val="1"/>
        <c:lblAlgn val="ctr"/>
        <c:lblOffset val="100"/>
        <c:noMultiLvlLbl val="0"/>
      </c:catAx>
      <c:valAx>
        <c:axId val="1183369584"/>
        <c:scaling>
          <c:orientation val="minMax"/>
          <c:max val="10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Accuracy 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369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3917a6d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3917a6d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bd7f2296b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bd7f2296b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bd7f2296b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bd7f2296b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bd7f2296b3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bd7f2296b3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f4288174c3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f4288174c3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4288174c3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f4288174c3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f4288174c3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f4288174c3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f4288174c3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f4288174c3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419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4288174c3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4288174c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4288174c3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4288174c3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d7f2296b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d7f2296b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309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bd7f2296b3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bd7f2296b3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4288174c3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4288174c3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bd7f2296b3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bd7f2296b3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4288174c3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4288174c3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4288174c3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4288174c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4288174c3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4288174c3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780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4288174c3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4288174c3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94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4288174c3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4288174c3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786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4288174c3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4288174c3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702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4288174c3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4288174c3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61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d7f2296b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d7f2296b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055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4288174c3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4288174c3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480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4288174c3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4288174c3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415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09330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20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220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6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057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909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33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d7f2296b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d7f2296b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404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607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1996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0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4288174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4288174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85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d7f2296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bd7f2296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d7f2296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bd7f2296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017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d7f2296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bd7f2296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411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d7f2296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bd7f2296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5493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d7f2296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bd7f2296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349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f5c3551d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f5c3551d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d7f2296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bd7f2296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223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721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121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2485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582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8135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998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1682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368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f5c3551d5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f5c3551d5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379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4288174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4288174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01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bd7f2296b3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bd7f2296b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bd7f2296b3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bd7f2296b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03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f5c3551d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f5c3551d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f4288174c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f4288174c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f4288174c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f4288174c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068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64832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3732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197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223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71512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2185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4196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3338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258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42067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08883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7989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574225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exonum/exonum-launcher" TargetMode="External"/><Relationship Id="rId5" Type="http://schemas.openxmlformats.org/officeDocument/2006/relationships/hyperlink" Target="https://rustup.rs/" TargetMode="External"/><Relationship Id="rId4" Type="http://schemas.openxmlformats.org/officeDocument/2006/relationships/hyperlink" Target="https://nodejs.org/en/downloa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rustup.r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3.xml"/><Relationship Id="rId7" Type="http://schemas.openxmlformats.org/officeDocument/2006/relationships/slide" Target="slide58.xml"/><Relationship Id="rId2" Type="http://schemas.openxmlformats.org/officeDocument/2006/relationships/slide" Target="slide52.xml"/><Relationship Id="rId1" Type="http://schemas.openxmlformats.org/officeDocument/2006/relationships/slideLayout" Target="../slideLayouts/slideLayout2.xml"/><Relationship Id="rId6" Type="http://schemas.openxmlformats.org/officeDocument/2006/relationships/slide" Target="slide56.xml"/><Relationship Id="rId11" Type="http://schemas.openxmlformats.org/officeDocument/2006/relationships/slide" Target="slide62.xml"/><Relationship Id="rId5" Type="http://schemas.openxmlformats.org/officeDocument/2006/relationships/slide" Target="slide55.xml"/><Relationship Id="rId10" Type="http://schemas.openxmlformats.org/officeDocument/2006/relationships/slide" Target="slide61.xml"/><Relationship Id="rId4" Type="http://schemas.openxmlformats.org/officeDocument/2006/relationships/slide" Target="slide54.xml"/><Relationship Id="rId9" Type="http://schemas.openxmlformats.org/officeDocument/2006/relationships/slide" Target="slide60.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31750" y="1296453"/>
            <a:ext cx="8080500" cy="18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IN" sz="2800" dirty="0"/>
              <a:t>A PRIVACY PRESERVING FEDERATED LEARNING PLATFORM SECURED WITH AUTHORITY CONSENSUS USING BLOCKCHAIN</a:t>
            </a:r>
            <a:endParaRPr sz="2800" dirty="0"/>
          </a:p>
        </p:txBody>
      </p:sp>
      <p:sp>
        <p:nvSpPr>
          <p:cNvPr id="55" name="Google Shape;55;p13"/>
          <p:cNvSpPr txBox="1">
            <a:spLocks noGrp="1"/>
          </p:cNvSpPr>
          <p:nvPr>
            <p:ph type="subTitle" idx="1"/>
          </p:nvPr>
        </p:nvSpPr>
        <p:spPr>
          <a:xfrm>
            <a:off x="5143500" y="3456025"/>
            <a:ext cx="3688800" cy="16875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770"/>
              <a:buFont typeface="Arial"/>
              <a:buNone/>
            </a:pPr>
            <a:r>
              <a:rPr lang="en" sz="1660" b="1" dirty="0"/>
              <a:t>Team 17</a:t>
            </a:r>
            <a:endParaRPr sz="1660" b="1" dirty="0"/>
          </a:p>
          <a:p>
            <a:pPr marL="0" lvl="0" indent="0" algn="l" rtl="0">
              <a:lnSpc>
                <a:spcPct val="115000"/>
              </a:lnSpc>
              <a:spcBef>
                <a:spcPts val="1000"/>
              </a:spcBef>
              <a:spcAft>
                <a:spcPts val="0"/>
              </a:spcAft>
              <a:buSzPts val="770"/>
              <a:buNone/>
            </a:pPr>
            <a:r>
              <a:rPr lang="en" sz="1748" dirty="0"/>
              <a:t>2019103066  - Srivatsav R​</a:t>
            </a:r>
            <a:endParaRPr sz="1748" dirty="0"/>
          </a:p>
          <a:p>
            <a:pPr marL="0" lvl="0" indent="0" algn="l" rtl="0">
              <a:lnSpc>
                <a:spcPct val="115000"/>
              </a:lnSpc>
              <a:spcBef>
                <a:spcPts val="0"/>
              </a:spcBef>
              <a:spcAft>
                <a:spcPts val="0"/>
              </a:spcAft>
              <a:buSzPts val="770"/>
              <a:buNone/>
            </a:pPr>
            <a:r>
              <a:rPr lang="en" sz="1748" dirty="0"/>
              <a:t>2019103573  - Sachin Raghul T</a:t>
            </a:r>
            <a:endParaRPr sz="1748" dirty="0"/>
          </a:p>
          <a:p>
            <a:pPr marL="0" lvl="0" indent="0" algn="l" rtl="0">
              <a:lnSpc>
                <a:spcPct val="115000"/>
              </a:lnSpc>
              <a:spcBef>
                <a:spcPts val="0"/>
              </a:spcBef>
              <a:spcAft>
                <a:spcPts val="0"/>
              </a:spcAft>
              <a:buSzPts val="770"/>
              <a:buNone/>
            </a:pPr>
            <a:r>
              <a:rPr lang="en" sz="1748" dirty="0"/>
              <a:t>2019103576  - Sanjeev KM</a:t>
            </a:r>
            <a:endParaRPr sz="1748" dirty="0"/>
          </a:p>
        </p:txBody>
      </p:sp>
      <p:sp>
        <p:nvSpPr>
          <p:cNvPr id="56" name="Google Shape;56;p13"/>
          <p:cNvSpPr txBox="1">
            <a:spLocks noGrp="1"/>
          </p:cNvSpPr>
          <p:nvPr>
            <p:ph type="subTitle" idx="1"/>
          </p:nvPr>
        </p:nvSpPr>
        <p:spPr>
          <a:xfrm>
            <a:off x="484500" y="3456000"/>
            <a:ext cx="3936300" cy="16875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852"/>
              <a:buNone/>
            </a:pPr>
            <a:r>
              <a:rPr lang="en" sz="1570" b="1" dirty="0"/>
              <a:t>Project Guide​</a:t>
            </a:r>
            <a:endParaRPr sz="1570" b="1" dirty="0"/>
          </a:p>
          <a:p>
            <a:pPr marL="0" lvl="0" indent="0" algn="l" rtl="0">
              <a:lnSpc>
                <a:spcPct val="115000"/>
              </a:lnSpc>
              <a:spcBef>
                <a:spcPts val="1000"/>
              </a:spcBef>
              <a:spcAft>
                <a:spcPts val="0"/>
              </a:spcAft>
              <a:buSzPts val="852"/>
              <a:buNone/>
            </a:pPr>
            <a:r>
              <a:rPr lang="en" sz="1570" dirty="0"/>
              <a:t>Dr.​ S. Sudha,</a:t>
            </a:r>
            <a:endParaRPr sz="1570" dirty="0"/>
          </a:p>
          <a:p>
            <a:pPr marL="0" lvl="0" indent="0" algn="l" rtl="0">
              <a:lnSpc>
                <a:spcPct val="115000"/>
              </a:lnSpc>
              <a:spcBef>
                <a:spcPts val="0"/>
              </a:spcBef>
              <a:spcAft>
                <a:spcPts val="0"/>
              </a:spcAft>
              <a:buSzPts val="852"/>
              <a:buNone/>
            </a:pPr>
            <a:r>
              <a:rPr lang="en" sz="1570" dirty="0"/>
              <a:t>Professor, DCSE</a:t>
            </a:r>
            <a:endParaRPr sz="1570" dirty="0"/>
          </a:p>
          <a:p>
            <a:pPr marL="0" lvl="0" indent="0" algn="l" rtl="0">
              <a:lnSpc>
                <a:spcPct val="115000"/>
              </a:lnSpc>
              <a:spcBef>
                <a:spcPts val="0"/>
              </a:spcBef>
              <a:spcAft>
                <a:spcPts val="0"/>
              </a:spcAft>
              <a:buSzPts val="852"/>
              <a:buNone/>
            </a:pPr>
            <a:r>
              <a:rPr lang="en" sz="1570" dirty="0"/>
              <a:t>College of Engineering,Guindy​</a:t>
            </a:r>
            <a:endParaRPr sz="1570" dirty="0"/>
          </a:p>
          <a:p>
            <a:pPr marL="0" lvl="0" indent="0" algn="l" rtl="0">
              <a:lnSpc>
                <a:spcPct val="115000"/>
              </a:lnSpc>
              <a:spcBef>
                <a:spcPts val="0"/>
              </a:spcBef>
              <a:spcAft>
                <a:spcPts val="0"/>
              </a:spcAft>
              <a:buSzPts val="852"/>
              <a:buNone/>
            </a:pPr>
            <a:r>
              <a:rPr lang="en" sz="1570" dirty="0"/>
              <a:t>Anna University</a:t>
            </a:r>
            <a:endParaRPr sz="100" dirty="0">
              <a:solidFill>
                <a:schemeClr val="dk1"/>
              </a:solidFill>
              <a:highlight>
                <a:srgbClr val="EDEBE9"/>
              </a:highlight>
            </a:endParaRPr>
          </a:p>
        </p:txBody>
      </p:sp>
      <p:sp>
        <p:nvSpPr>
          <p:cNvPr id="57" name="Google Shape;57;p13"/>
          <p:cNvSpPr txBox="1"/>
          <p:nvPr/>
        </p:nvSpPr>
        <p:spPr>
          <a:xfrm>
            <a:off x="155850" y="307775"/>
            <a:ext cx="8832300" cy="8034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870" b="0" i="0" u="none" strike="noStrike" kern="0" cap="none" spc="0" normalizeH="0" baseline="0" noProof="0" dirty="0">
                <a:ln>
                  <a:noFill/>
                </a:ln>
                <a:solidFill>
                  <a:srgbClr val="595959"/>
                </a:solidFill>
                <a:effectLst/>
                <a:uLnTx/>
                <a:uFillTx/>
                <a:latin typeface="Arial"/>
                <a:cs typeface="Arial"/>
                <a:sym typeface="Arial"/>
              </a:rPr>
              <a:t>Department of Computer Science and Engineering​</a:t>
            </a:r>
            <a:endParaRPr kumimoji="0" sz="1870" b="0" i="0" u="none" strike="noStrike" kern="0" cap="none" spc="0" normalizeH="0" baseline="0" noProof="0" dirty="0">
              <a:ln>
                <a:noFill/>
              </a:ln>
              <a:solidFill>
                <a:srgbClr val="595959"/>
              </a:solidFill>
              <a:effectLst/>
              <a:uLnTx/>
              <a:uFillTx/>
              <a:latin typeface="Arial"/>
              <a:cs typeface="Arial"/>
              <a:sym typeface="Arial"/>
            </a:endParaRPr>
          </a:p>
          <a:p>
            <a:pPr marL="1828800" marR="0" lvl="0" indent="45720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 sz="1870" b="0" i="0" u="none" strike="noStrike" kern="0" cap="none" spc="0" normalizeH="0" baseline="0" noProof="0" dirty="0">
                <a:ln>
                  <a:noFill/>
                </a:ln>
                <a:solidFill>
                  <a:srgbClr val="595959"/>
                </a:solidFill>
                <a:effectLst/>
                <a:uLnTx/>
                <a:uFillTx/>
                <a:latin typeface="Arial"/>
                <a:cs typeface="Arial"/>
                <a:sym typeface="Arial"/>
              </a:rPr>
              <a:t>CS6811 Final Year Project [2023]</a:t>
            </a:r>
            <a:endParaRPr kumimoji="0" sz="650" b="0" i="0" u="none" strike="noStrike" kern="0" cap="none" spc="0" normalizeH="0" baseline="0" noProof="0" dirty="0">
              <a:ln>
                <a:noFill/>
              </a:ln>
              <a:solidFill>
                <a:srgbClr val="262626"/>
              </a:solidFill>
              <a:effectLst/>
              <a:highlight>
                <a:srgbClr val="EDEBE9"/>
              </a:highlight>
              <a:uLnTx/>
              <a:uFillTx/>
              <a:latin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E910D377-A5BC-BA8E-49B1-32E9892D26CA}"/>
              </a:ext>
            </a:extLst>
          </p:cNvPr>
          <p:cNvGraphicFramePr>
            <a:graphicFrameLocks noGrp="1"/>
          </p:cNvGraphicFramePr>
          <p:nvPr/>
        </p:nvGraphicFramePr>
        <p:xfrm>
          <a:off x="118010" y="122618"/>
          <a:ext cx="9020808" cy="4931224"/>
        </p:xfrm>
        <a:graphic>
          <a:graphicData uri="http://schemas.openxmlformats.org/drawingml/2006/table">
            <a:tbl>
              <a:tblPr firstRow="1" bandRow="1">
                <a:tableStyleId>{2D5ABB26-0587-4C30-8999-92F81FD0307C}</a:tableStyleId>
              </a:tblPr>
              <a:tblGrid>
                <a:gridCol w="581660">
                  <a:extLst>
                    <a:ext uri="{9D8B030D-6E8A-4147-A177-3AD203B41FA5}">
                      <a16:colId xmlns:a16="http://schemas.microsoft.com/office/drawing/2014/main" val="20000"/>
                    </a:ext>
                  </a:extLst>
                </a:gridCol>
                <a:gridCol w="1645285">
                  <a:extLst>
                    <a:ext uri="{9D8B030D-6E8A-4147-A177-3AD203B41FA5}">
                      <a16:colId xmlns:a16="http://schemas.microsoft.com/office/drawing/2014/main" val="20001"/>
                    </a:ext>
                  </a:extLst>
                </a:gridCol>
                <a:gridCol w="3816350">
                  <a:extLst>
                    <a:ext uri="{9D8B030D-6E8A-4147-A177-3AD203B41FA5}">
                      <a16:colId xmlns:a16="http://schemas.microsoft.com/office/drawing/2014/main" val="20002"/>
                    </a:ext>
                  </a:extLst>
                </a:gridCol>
                <a:gridCol w="1468754">
                  <a:extLst>
                    <a:ext uri="{9D8B030D-6E8A-4147-A177-3AD203B41FA5}">
                      <a16:colId xmlns:a16="http://schemas.microsoft.com/office/drawing/2014/main" val="20003"/>
                    </a:ext>
                  </a:extLst>
                </a:gridCol>
                <a:gridCol w="1508759">
                  <a:extLst>
                    <a:ext uri="{9D8B030D-6E8A-4147-A177-3AD203B41FA5}">
                      <a16:colId xmlns:a16="http://schemas.microsoft.com/office/drawing/2014/main" val="20004"/>
                    </a:ext>
                  </a:extLst>
                </a:gridCol>
              </a:tblGrid>
              <a:tr h="396240">
                <a:tc>
                  <a:txBody>
                    <a:bodyPr/>
                    <a:lstStyle/>
                    <a:p>
                      <a:pPr marL="91440">
                        <a:lnSpc>
                          <a:spcPct val="100000"/>
                        </a:lnSpc>
                        <a:spcBef>
                          <a:spcPts val="675"/>
                        </a:spcBef>
                      </a:pPr>
                      <a:r>
                        <a:rPr sz="1400" b="1" spc="-5" dirty="0">
                          <a:latin typeface="Times New Roman"/>
                          <a:cs typeface="Times New Roman"/>
                        </a:rPr>
                        <a:t>SNO</a:t>
                      </a:r>
                      <a:endParaRPr sz="1400">
                        <a:latin typeface="Times New Roman"/>
                        <a:cs typeface="Times New Roman"/>
                      </a:endParaRPr>
                    </a:p>
                  </a:txBody>
                  <a:tcPr marL="0" marR="0" marT="857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75"/>
                        </a:spcBef>
                      </a:pPr>
                      <a:r>
                        <a:rPr sz="1400" b="1" dirty="0">
                          <a:latin typeface="Times New Roman"/>
                          <a:cs typeface="Times New Roman"/>
                        </a:rPr>
                        <a:t>TITLE</a:t>
                      </a:r>
                      <a:endParaRPr sz="1400">
                        <a:latin typeface="Times New Roman"/>
                        <a:cs typeface="Times New Roman"/>
                      </a:endParaRPr>
                    </a:p>
                  </a:txBody>
                  <a:tcPr marL="0" marR="0" marT="857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75"/>
                        </a:spcBef>
                      </a:pPr>
                      <a:r>
                        <a:rPr sz="1400" b="1" dirty="0">
                          <a:latin typeface="Times New Roman"/>
                          <a:cs typeface="Times New Roman"/>
                        </a:rPr>
                        <a:t>METHODOLOGY</a:t>
                      </a:r>
                      <a:endParaRPr sz="1400">
                        <a:latin typeface="Times New Roman"/>
                        <a:cs typeface="Times New Roman"/>
                      </a:endParaRPr>
                    </a:p>
                  </a:txBody>
                  <a:tcPr marL="0" marR="0" marT="857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75"/>
                        </a:spcBef>
                      </a:pPr>
                      <a:r>
                        <a:rPr sz="1400" b="1" spc="-5" dirty="0">
                          <a:latin typeface="Times New Roman"/>
                          <a:cs typeface="Times New Roman"/>
                        </a:rPr>
                        <a:t>ADVANTAGES</a:t>
                      </a:r>
                      <a:endParaRPr sz="1400">
                        <a:latin typeface="Times New Roman"/>
                        <a:cs typeface="Times New Roman"/>
                      </a:endParaRPr>
                    </a:p>
                  </a:txBody>
                  <a:tcPr marL="0" marR="0" marT="857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75"/>
                        </a:spcBef>
                      </a:pPr>
                      <a:r>
                        <a:rPr sz="1400" b="1" spc="-5" dirty="0">
                          <a:latin typeface="Times New Roman"/>
                          <a:cs typeface="Times New Roman"/>
                        </a:rPr>
                        <a:t>LIMITATIONS</a:t>
                      </a:r>
                      <a:endParaRPr sz="1400">
                        <a:latin typeface="Times New Roman"/>
                        <a:cs typeface="Times New Roman"/>
                      </a:endParaRPr>
                    </a:p>
                  </a:txBody>
                  <a:tcPr marL="0" marR="0" marT="857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918080">
                <a:tc>
                  <a:txBody>
                    <a:bodyPr/>
                    <a:lstStyle/>
                    <a:p>
                      <a:pPr marL="91440">
                        <a:lnSpc>
                          <a:spcPct val="100000"/>
                        </a:lnSpc>
                        <a:spcBef>
                          <a:spcPts val="675"/>
                        </a:spcBef>
                      </a:pPr>
                      <a:r>
                        <a:rPr sz="1400" b="1" dirty="0">
                          <a:latin typeface="Times New Roman"/>
                          <a:cs typeface="Times New Roman"/>
                        </a:rPr>
                        <a:t>7</a:t>
                      </a:r>
                      <a:endParaRPr sz="1400">
                        <a:latin typeface="Times New Roman"/>
                        <a:cs typeface="Times New Roman"/>
                      </a:endParaRPr>
                    </a:p>
                  </a:txBody>
                  <a:tcPr marL="0" marR="0" marT="857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160655">
                        <a:lnSpc>
                          <a:spcPct val="114999"/>
                        </a:lnSpc>
                        <a:spcBef>
                          <a:spcPts val="520"/>
                        </a:spcBef>
                      </a:pPr>
                      <a:r>
                        <a:rPr sz="1400" dirty="0">
                          <a:latin typeface="Times New Roman"/>
                          <a:cs typeface="Times New Roman"/>
                        </a:rPr>
                        <a:t>Federated learning </a:t>
                      </a:r>
                      <a:r>
                        <a:rPr sz="1400" spc="5" dirty="0">
                          <a:latin typeface="Times New Roman"/>
                          <a:cs typeface="Times New Roman"/>
                        </a:rPr>
                        <a:t> </a:t>
                      </a:r>
                      <a:r>
                        <a:rPr sz="1400" dirty="0">
                          <a:latin typeface="Times New Roman"/>
                          <a:cs typeface="Times New Roman"/>
                        </a:rPr>
                        <a:t>in </a:t>
                      </a:r>
                      <a:r>
                        <a:rPr sz="1400" spc="-5" dirty="0">
                          <a:latin typeface="Times New Roman"/>
                          <a:cs typeface="Times New Roman"/>
                        </a:rPr>
                        <a:t>medicine: </a:t>
                      </a:r>
                      <a:r>
                        <a:rPr sz="1400" dirty="0">
                          <a:latin typeface="Times New Roman"/>
                          <a:cs typeface="Times New Roman"/>
                        </a:rPr>
                        <a:t> facilitating multi- </a:t>
                      </a:r>
                      <a:r>
                        <a:rPr sz="1400" spc="5" dirty="0">
                          <a:latin typeface="Times New Roman"/>
                          <a:cs typeface="Times New Roman"/>
                        </a:rPr>
                        <a:t> </a:t>
                      </a:r>
                      <a:r>
                        <a:rPr sz="1400" spc="-5" dirty="0">
                          <a:latin typeface="Times New Roman"/>
                          <a:cs typeface="Times New Roman"/>
                        </a:rPr>
                        <a:t>institutional </a:t>
                      </a:r>
                      <a:r>
                        <a:rPr sz="1400" dirty="0">
                          <a:latin typeface="Times New Roman"/>
                          <a:cs typeface="Times New Roman"/>
                        </a:rPr>
                        <a:t> collaborations </a:t>
                      </a:r>
                      <a:r>
                        <a:rPr sz="1400" spc="5" dirty="0">
                          <a:latin typeface="Times New Roman"/>
                          <a:cs typeface="Times New Roman"/>
                        </a:rPr>
                        <a:t> </a:t>
                      </a:r>
                      <a:r>
                        <a:rPr sz="1400" dirty="0">
                          <a:latin typeface="Times New Roman"/>
                          <a:cs typeface="Times New Roman"/>
                        </a:rPr>
                        <a:t>without sharing </a:t>
                      </a:r>
                      <a:r>
                        <a:rPr sz="1400" spc="5" dirty="0">
                          <a:latin typeface="Times New Roman"/>
                          <a:cs typeface="Times New Roman"/>
                        </a:rPr>
                        <a:t> </a:t>
                      </a:r>
                      <a:r>
                        <a:rPr sz="1400" dirty="0">
                          <a:latin typeface="Times New Roman"/>
                          <a:cs typeface="Times New Roman"/>
                        </a:rPr>
                        <a:t>patient</a:t>
                      </a:r>
                      <a:r>
                        <a:rPr sz="1400" spc="-60" dirty="0">
                          <a:latin typeface="Times New Roman"/>
                          <a:cs typeface="Times New Roman"/>
                        </a:rPr>
                        <a:t> </a:t>
                      </a:r>
                      <a:r>
                        <a:rPr sz="1400" dirty="0">
                          <a:latin typeface="Times New Roman"/>
                          <a:cs typeface="Times New Roman"/>
                        </a:rPr>
                        <a:t>data</a:t>
                      </a:r>
                      <a:r>
                        <a:rPr sz="1400" spc="-35" dirty="0">
                          <a:latin typeface="Times New Roman"/>
                          <a:cs typeface="Times New Roman"/>
                        </a:rPr>
                        <a:t> </a:t>
                      </a:r>
                      <a:r>
                        <a:rPr sz="1400" spc="-5" dirty="0">
                          <a:latin typeface="Times New Roman"/>
                          <a:cs typeface="Times New Roman"/>
                        </a:rPr>
                        <a:t>(</a:t>
                      </a:r>
                      <a:r>
                        <a:rPr sz="1400" spc="-5" dirty="0">
                          <a:latin typeface="Arial MT"/>
                          <a:cs typeface="Arial MT"/>
                        </a:rPr>
                        <a:t>2020</a:t>
                      </a:r>
                      <a:r>
                        <a:rPr sz="1400" spc="-5" dirty="0">
                          <a:latin typeface="Times New Roman"/>
                          <a:cs typeface="Times New Roman"/>
                        </a:rPr>
                        <a:t>)</a:t>
                      </a:r>
                      <a:endParaRPr sz="1400">
                        <a:latin typeface="Times New Roman"/>
                        <a:cs typeface="Times New Roman"/>
                      </a:endParaRPr>
                    </a:p>
                  </a:txBody>
                  <a:tcPr marL="0" marR="0" marT="660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0010" algn="just">
                        <a:lnSpc>
                          <a:spcPct val="114999"/>
                        </a:lnSpc>
                        <a:spcBef>
                          <a:spcPts val="520"/>
                        </a:spcBef>
                      </a:pPr>
                      <a:r>
                        <a:rPr sz="1400" spc="-5" dirty="0">
                          <a:latin typeface="Times New Roman"/>
                          <a:cs typeface="Times New Roman"/>
                        </a:rPr>
                        <a:t>This</a:t>
                      </a:r>
                      <a:r>
                        <a:rPr sz="1400" dirty="0">
                          <a:latin typeface="Times New Roman"/>
                          <a:cs typeface="Times New Roman"/>
                        </a:rPr>
                        <a:t> </a:t>
                      </a:r>
                      <a:r>
                        <a:rPr sz="1400" spc="-5" dirty="0">
                          <a:latin typeface="Times New Roman"/>
                          <a:cs typeface="Times New Roman"/>
                        </a:rPr>
                        <a:t>paper</a:t>
                      </a:r>
                      <a:r>
                        <a:rPr sz="1400" dirty="0">
                          <a:latin typeface="Times New Roman"/>
                          <a:cs typeface="Times New Roman"/>
                        </a:rPr>
                        <a:t> </a:t>
                      </a:r>
                      <a:r>
                        <a:rPr sz="1400" spc="-5" dirty="0">
                          <a:latin typeface="Times New Roman"/>
                          <a:cs typeface="Times New Roman"/>
                        </a:rPr>
                        <a:t>investigated</a:t>
                      </a:r>
                      <a:r>
                        <a:rPr sz="1400" dirty="0">
                          <a:latin typeface="Times New Roman"/>
                          <a:cs typeface="Times New Roman"/>
                        </a:rPr>
                        <a:t> </a:t>
                      </a:r>
                      <a:r>
                        <a:rPr sz="1400" spc="5" dirty="0">
                          <a:latin typeface="Times New Roman"/>
                          <a:cs typeface="Times New Roman"/>
                        </a:rPr>
                        <a:t>the</a:t>
                      </a:r>
                      <a:r>
                        <a:rPr sz="1400" spc="365" dirty="0">
                          <a:latin typeface="Times New Roman"/>
                          <a:cs typeface="Times New Roman"/>
                        </a:rPr>
                        <a:t> </a:t>
                      </a:r>
                      <a:r>
                        <a:rPr sz="1400" dirty="0">
                          <a:latin typeface="Times New Roman"/>
                          <a:cs typeface="Times New Roman"/>
                        </a:rPr>
                        <a:t>effects</a:t>
                      </a:r>
                      <a:r>
                        <a:rPr sz="1400" spc="5" dirty="0">
                          <a:latin typeface="Times New Roman"/>
                          <a:cs typeface="Times New Roman"/>
                        </a:rPr>
                        <a:t> </a:t>
                      </a:r>
                      <a:r>
                        <a:rPr sz="1400" dirty="0">
                          <a:latin typeface="Times New Roman"/>
                          <a:cs typeface="Times New Roman"/>
                        </a:rPr>
                        <a:t>of</a:t>
                      </a:r>
                      <a:r>
                        <a:rPr sz="1400" spc="5" dirty="0">
                          <a:latin typeface="Times New Roman"/>
                          <a:cs typeface="Times New Roman"/>
                        </a:rPr>
                        <a:t> </a:t>
                      </a:r>
                      <a:r>
                        <a:rPr sz="1400" dirty="0">
                          <a:latin typeface="Times New Roman"/>
                          <a:cs typeface="Times New Roman"/>
                        </a:rPr>
                        <a:t>data </a:t>
                      </a:r>
                      <a:r>
                        <a:rPr sz="1400" spc="5" dirty="0">
                          <a:latin typeface="Times New Roman"/>
                          <a:cs typeface="Times New Roman"/>
                        </a:rPr>
                        <a:t> </a:t>
                      </a:r>
                      <a:r>
                        <a:rPr sz="1400" spc="-5" dirty="0">
                          <a:latin typeface="Times New Roman"/>
                          <a:cs typeface="Times New Roman"/>
                        </a:rPr>
                        <a:t>distribution</a:t>
                      </a:r>
                      <a:r>
                        <a:rPr sz="1400" dirty="0">
                          <a:latin typeface="Times New Roman"/>
                          <a:cs typeface="Times New Roman"/>
                        </a:rPr>
                        <a:t> across</a:t>
                      </a:r>
                      <a:r>
                        <a:rPr sz="1400" spc="5" dirty="0">
                          <a:latin typeface="Times New Roman"/>
                          <a:cs typeface="Times New Roman"/>
                        </a:rPr>
                        <a:t> </a:t>
                      </a:r>
                      <a:r>
                        <a:rPr sz="1400" spc="-5" dirty="0">
                          <a:latin typeface="Times New Roman"/>
                          <a:cs typeface="Times New Roman"/>
                        </a:rPr>
                        <a:t>collaborating</a:t>
                      </a:r>
                      <a:r>
                        <a:rPr sz="1400" dirty="0">
                          <a:latin typeface="Times New Roman"/>
                          <a:cs typeface="Times New Roman"/>
                        </a:rPr>
                        <a:t> </a:t>
                      </a:r>
                      <a:r>
                        <a:rPr sz="1400" spc="-5" dirty="0">
                          <a:latin typeface="Times New Roman"/>
                          <a:cs typeface="Times New Roman"/>
                        </a:rPr>
                        <a:t>institutions</a:t>
                      </a:r>
                      <a:r>
                        <a:rPr sz="1400" dirty="0">
                          <a:latin typeface="Times New Roman"/>
                          <a:cs typeface="Times New Roman"/>
                        </a:rPr>
                        <a:t> </a:t>
                      </a:r>
                      <a:r>
                        <a:rPr sz="1400" spc="-10" dirty="0">
                          <a:latin typeface="Times New Roman"/>
                          <a:cs typeface="Times New Roman"/>
                        </a:rPr>
                        <a:t>on </a:t>
                      </a:r>
                      <a:r>
                        <a:rPr sz="1400" spc="-5" dirty="0">
                          <a:latin typeface="Times New Roman"/>
                          <a:cs typeface="Times New Roman"/>
                        </a:rPr>
                        <a:t> model quality </a:t>
                      </a:r>
                      <a:r>
                        <a:rPr sz="1400" dirty="0">
                          <a:latin typeface="Times New Roman"/>
                          <a:cs typeface="Times New Roman"/>
                        </a:rPr>
                        <a:t>and </a:t>
                      </a:r>
                      <a:r>
                        <a:rPr sz="1400" spc="-5" dirty="0">
                          <a:latin typeface="Times New Roman"/>
                          <a:cs typeface="Times New Roman"/>
                        </a:rPr>
                        <a:t>learning patterns, indicating that </a:t>
                      </a:r>
                      <a:r>
                        <a:rPr sz="1400" spc="-335" dirty="0">
                          <a:latin typeface="Times New Roman"/>
                          <a:cs typeface="Times New Roman"/>
                        </a:rPr>
                        <a:t> </a:t>
                      </a:r>
                      <a:r>
                        <a:rPr sz="1400" dirty="0">
                          <a:latin typeface="Times New Roman"/>
                          <a:cs typeface="Times New Roman"/>
                        </a:rPr>
                        <a:t>increased</a:t>
                      </a:r>
                      <a:r>
                        <a:rPr sz="1400" spc="5" dirty="0">
                          <a:latin typeface="Times New Roman"/>
                          <a:cs typeface="Times New Roman"/>
                        </a:rPr>
                        <a:t> </a:t>
                      </a:r>
                      <a:r>
                        <a:rPr sz="1400" dirty="0">
                          <a:latin typeface="Times New Roman"/>
                          <a:cs typeface="Times New Roman"/>
                        </a:rPr>
                        <a:t>access</a:t>
                      </a:r>
                      <a:r>
                        <a:rPr sz="1400" spc="5" dirty="0">
                          <a:latin typeface="Times New Roman"/>
                          <a:cs typeface="Times New Roman"/>
                        </a:rPr>
                        <a:t> </a:t>
                      </a:r>
                      <a:r>
                        <a:rPr sz="1400" dirty="0">
                          <a:latin typeface="Times New Roman"/>
                          <a:cs typeface="Times New Roman"/>
                        </a:rPr>
                        <a:t>to</a:t>
                      </a:r>
                      <a:r>
                        <a:rPr sz="1400" spc="5" dirty="0">
                          <a:latin typeface="Times New Roman"/>
                          <a:cs typeface="Times New Roman"/>
                        </a:rPr>
                        <a:t> </a:t>
                      </a:r>
                      <a:r>
                        <a:rPr sz="1400" dirty="0">
                          <a:latin typeface="Times New Roman"/>
                          <a:cs typeface="Times New Roman"/>
                        </a:rPr>
                        <a:t>data</a:t>
                      </a:r>
                      <a:r>
                        <a:rPr sz="1400" spc="5" dirty="0">
                          <a:latin typeface="Times New Roman"/>
                          <a:cs typeface="Times New Roman"/>
                        </a:rPr>
                        <a:t> </a:t>
                      </a:r>
                      <a:r>
                        <a:rPr sz="1400" spc="-5" dirty="0">
                          <a:latin typeface="Times New Roman"/>
                          <a:cs typeface="Times New Roman"/>
                        </a:rPr>
                        <a:t>through</a:t>
                      </a:r>
                      <a:r>
                        <a:rPr sz="1400" dirty="0">
                          <a:latin typeface="Times New Roman"/>
                          <a:cs typeface="Times New Roman"/>
                        </a:rPr>
                        <a:t> </a:t>
                      </a:r>
                      <a:r>
                        <a:rPr sz="1400" spc="-5" dirty="0">
                          <a:latin typeface="Times New Roman"/>
                          <a:cs typeface="Times New Roman"/>
                        </a:rPr>
                        <a:t>data</a:t>
                      </a:r>
                      <a:r>
                        <a:rPr sz="1400" dirty="0">
                          <a:latin typeface="Times New Roman"/>
                          <a:cs typeface="Times New Roman"/>
                        </a:rPr>
                        <a:t> </a:t>
                      </a:r>
                      <a:r>
                        <a:rPr sz="1400" spc="-5" dirty="0">
                          <a:latin typeface="Times New Roman"/>
                          <a:cs typeface="Times New Roman"/>
                        </a:rPr>
                        <a:t>private </a:t>
                      </a:r>
                      <a:r>
                        <a:rPr sz="1400" dirty="0">
                          <a:latin typeface="Times New Roman"/>
                          <a:cs typeface="Times New Roman"/>
                        </a:rPr>
                        <a:t> </a:t>
                      </a:r>
                      <a:r>
                        <a:rPr sz="1400" spc="-5" dirty="0">
                          <a:latin typeface="Times New Roman"/>
                          <a:cs typeface="Times New Roman"/>
                        </a:rPr>
                        <a:t>multi-institutional</a:t>
                      </a:r>
                      <a:r>
                        <a:rPr sz="1400" dirty="0">
                          <a:latin typeface="Times New Roman"/>
                          <a:cs typeface="Times New Roman"/>
                        </a:rPr>
                        <a:t> </a:t>
                      </a:r>
                      <a:r>
                        <a:rPr sz="1400" spc="-5" dirty="0">
                          <a:latin typeface="Times New Roman"/>
                          <a:cs typeface="Times New Roman"/>
                        </a:rPr>
                        <a:t>collaborations</a:t>
                      </a:r>
                      <a:r>
                        <a:rPr sz="1400" spc="345" dirty="0">
                          <a:latin typeface="Times New Roman"/>
                          <a:cs typeface="Times New Roman"/>
                        </a:rPr>
                        <a:t> </a:t>
                      </a:r>
                      <a:r>
                        <a:rPr sz="1400" spc="-5" dirty="0">
                          <a:latin typeface="Times New Roman"/>
                          <a:cs typeface="Times New Roman"/>
                        </a:rPr>
                        <a:t>can</a:t>
                      </a:r>
                      <a:r>
                        <a:rPr sz="1400" spc="345" dirty="0">
                          <a:latin typeface="Times New Roman"/>
                          <a:cs typeface="Times New Roman"/>
                        </a:rPr>
                        <a:t> </a:t>
                      </a:r>
                      <a:r>
                        <a:rPr sz="1400" spc="-5" dirty="0">
                          <a:latin typeface="Times New Roman"/>
                          <a:cs typeface="Times New Roman"/>
                        </a:rPr>
                        <a:t>benefit </a:t>
                      </a:r>
                      <a:r>
                        <a:rPr sz="1400" dirty="0">
                          <a:latin typeface="Times New Roman"/>
                          <a:cs typeface="Times New Roman"/>
                        </a:rPr>
                        <a:t> </a:t>
                      </a:r>
                      <a:r>
                        <a:rPr sz="1400" spc="-5" dirty="0">
                          <a:latin typeface="Times New Roman"/>
                          <a:cs typeface="Times New Roman"/>
                        </a:rPr>
                        <a:t>model quality more </a:t>
                      </a:r>
                      <a:r>
                        <a:rPr sz="1400" dirty="0">
                          <a:latin typeface="Times New Roman"/>
                          <a:cs typeface="Times New Roman"/>
                        </a:rPr>
                        <a:t>than </a:t>
                      </a:r>
                      <a:r>
                        <a:rPr sz="1400" spc="5" dirty="0">
                          <a:latin typeface="Times New Roman"/>
                          <a:cs typeface="Times New Roman"/>
                        </a:rPr>
                        <a:t>the </a:t>
                      </a:r>
                      <a:r>
                        <a:rPr sz="1400" spc="-5" dirty="0">
                          <a:latin typeface="Times New Roman"/>
                          <a:cs typeface="Times New Roman"/>
                        </a:rPr>
                        <a:t>errors introduced </a:t>
                      </a:r>
                      <a:r>
                        <a:rPr sz="1400" spc="5" dirty="0">
                          <a:latin typeface="Times New Roman"/>
                          <a:cs typeface="Times New Roman"/>
                        </a:rPr>
                        <a:t>by </a:t>
                      </a:r>
                      <a:r>
                        <a:rPr sz="1400" spc="10" dirty="0">
                          <a:latin typeface="Times New Roman"/>
                          <a:cs typeface="Times New Roman"/>
                        </a:rPr>
                        <a:t> </a:t>
                      </a:r>
                      <a:r>
                        <a:rPr sz="1400" spc="5" dirty="0">
                          <a:latin typeface="Times New Roman"/>
                          <a:cs typeface="Times New Roman"/>
                        </a:rPr>
                        <a:t>the</a:t>
                      </a:r>
                      <a:r>
                        <a:rPr sz="1400" spc="-20" dirty="0">
                          <a:latin typeface="Times New Roman"/>
                          <a:cs typeface="Times New Roman"/>
                        </a:rPr>
                        <a:t> </a:t>
                      </a:r>
                      <a:r>
                        <a:rPr sz="1400" spc="-5" dirty="0">
                          <a:latin typeface="Times New Roman"/>
                          <a:cs typeface="Times New Roman"/>
                        </a:rPr>
                        <a:t>collaborative</a:t>
                      </a:r>
                      <a:r>
                        <a:rPr sz="1400" spc="-30" dirty="0">
                          <a:latin typeface="Times New Roman"/>
                          <a:cs typeface="Times New Roman"/>
                        </a:rPr>
                        <a:t> </a:t>
                      </a:r>
                      <a:r>
                        <a:rPr sz="1400" spc="-5" dirty="0">
                          <a:latin typeface="Times New Roman"/>
                          <a:cs typeface="Times New Roman"/>
                        </a:rPr>
                        <a:t>method.</a:t>
                      </a:r>
                      <a:endParaRPr sz="1400">
                        <a:latin typeface="Times New Roman"/>
                        <a:cs typeface="Times New Roman"/>
                      </a:endParaRPr>
                    </a:p>
                  </a:txBody>
                  <a:tcPr marL="0" marR="0" marT="660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09855">
                        <a:lnSpc>
                          <a:spcPct val="114999"/>
                        </a:lnSpc>
                        <a:spcBef>
                          <a:spcPts val="520"/>
                        </a:spcBef>
                      </a:pPr>
                      <a:r>
                        <a:rPr sz="1400" dirty="0">
                          <a:latin typeface="Times New Roman"/>
                          <a:cs typeface="Times New Roman"/>
                        </a:rPr>
                        <a:t>Models having a </a:t>
                      </a:r>
                      <a:r>
                        <a:rPr sz="1400" spc="5" dirty="0">
                          <a:latin typeface="Times New Roman"/>
                          <a:cs typeface="Times New Roman"/>
                        </a:rPr>
                        <a:t> </a:t>
                      </a:r>
                      <a:r>
                        <a:rPr sz="1400" spc="-5" dirty="0">
                          <a:latin typeface="Times New Roman"/>
                          <a:cs typeface="Times New Roman"/>
                        </a:rPr>
                        <a:t>catalytic impact </a:t>
                      </a:r>
                      <a:r>
                        <a:rPr sz="1400" dirty="0">
                          <a:latin typeface="Times New Roman"/>
                          <a:cs typeface="Times New Roman"/>
                        </a:rPr>
                        <a:t> towards </a:t>
                      </a:r>
                      <a:r>
                        <a:rPr sz="1400" spc="5" dirty="0">
                          <a:latin typeface="Times New Roman"/>
                          <a:cs typeface="Times New Roman"/>
                        </a:rPr>
                        <a:t> </a:t>
                      </a:r>
                      <a:r>
                        <a:rPr sz="1400" spc="-5" dirty="0">
                          <a:latin typeface="Times New Roman"/>
                          <a:cs typeface="Times New Roman"/>
                        </a:rPr>
                        <a:t>precision/persona </a:t>
                      </a:r>
                      <a:r>
                        <a:rPr sz="1400" spc="-335" dirty="0">
                          <a:latin typeface="Times New Roman"/>
                          <a:cs typeface="Times New Roman"/>
                        </a:rPr>
                        <a:t> </a:t>
                      </a:r>
                      <a:r>
                        <a:rPr sz="1400" dirty="0">
                          <a:latin typeface="Times New Roman"/>
                          <a:cs typeface="Times New Roman"/>
                        </a:rPr>
                        <a:t>lized</a:t>
                      </a:r>
                      <a:r>
                        <a:rPr sz="1400" spc="-35" dirty="0">
                          <a:latin typeface="Times New Roman"/>
                          <a:cs typeface="Times New Roman"/>
                        </a:rPr>
                        <a:t> </a:t>
                      </a:r>
                      <a:r>
                        <a:rPr sz="1400" spc="-5" dirty="0">
                          <a:latin typeface="Times New Roman"/>
                          <a:cs typeface="Times New Roman"/>
                        </a:rPr>
                        <a:t>medicine.</a:t>
                      </a:r>
                      <a:endParaRPr sz="1400">
                        <a:latin typeface="Times New Roman"/>
                        <a:cs typeface="Times New Roman"/>
                      </a:endParaRPr>
                    </a:p>
                  </a:txBody>
                  <a:tcPr marL="0" marR="0" marT="660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83185" algn="just">
                        <a:lnSpc>
                          <a:spcPct val="115100"/>
                        </a:lnSpc>
                        <a:spcBef>
                          <a:spcPts val="515"/>
                        </a:spcBef>
                      </a:pPr>
                      <a:r>
                        <a:rPr sz="1400" spc="-5" dirty="0">
                          <a:latin typeface="Times New Roman"/>
                          <a:cs typeface="Times New Roman"/>
                        </a:rPr>
                        <a:t>Errors</a:t>
                      </a:r>
                      <a:r>
                        <a:rPr sz="1400" dirty="0">
                          <a:latin typeface="Times New Roman"/>
                          <a:cs typeface="Times New Roman"/>
                        </a:rPr>
                        <a:t> </a:t>
                      </a:r>
                      <a:r>
                        <a:rPr sz="1400" spc="-5" dirty="0">
                          <a:latin typeface="Times New Roman"/>
                          <a:cs typeface="Times New Roman"/>
                        </a:rPr>
                        <a:t>may </a:t>
                      </a:r>
                      <a:r>
                        <a:rPr sz="1400" dirty="0">
                          <a:latin typeface="Times New Roman"/>
                          <a:cs typeface="Times New Roman"/>
                        </a:rPr>
                        <a:t>occur </a:t>
                      </a:r>
                      <a:r>
                        <a:rPr sz="1400" spc="-335" dirty="0">
                          <a:latin typeface="Times New Roman"/>
                          <a:cs typeface="Times New Roman"/>
                        </a:rPr>
                        <a:t> </a:t>
                      </a:r>
                      <a:r>
                        <a:rPr sz="1400" dirty="0">
                          <a:latin typeface="Times New Roman"/>
                          <a:cs typeface="Times New Roman"/>
                        </a:rPr>
                        <a:t>if</a:t>
                      </a:r>
                      <a:r>
                        <a:rPr sz="1400" spc="5" dirty="0">
                          <a:latin typeface="Times New Roman"/>
                          <a:cs typeface="Times New Roman"/>
                        </a:rPr>
                        <a:t> </a:t>
                      </a:r>
                      <a:r>
                        <a:rPr sz="1400" spc="-5" dirty="0">
                          <a:latin typeface="Times New Roman"/>
                          <a:cs typeface="Times New Roman"/>
                        </a:rPr>
                        <a:t>done</a:t>
                      </a:r>
                      <a:r>
                        <a:rPr sz="1400" dirty="0">
                          <a:latin typeface="Times New Roman"/>
                          <a:cs typeface="Times New Roman"/>
                        </a:rPr>
                        <a:t> in</a:t>
                      </a:r>
                      <a:r>
                        <a:rPr sz="1400" spc="5" dirty="0">
                          <a:latin typeface="Times New Roman"/>
                          <a:cs typeface="Times New Roman"/>
                        </a:rPr>
                        <a:t> </a:t>
                      </a:r>
                      <a:r>
                        <a:rPr sz="1400" spc="-5" dirty="0">
                          <a:latin typeface="Times New Roman"/>
                          <a:cs typeface="Times New Roman"/>
                        </a:rPr>
                        <a:t>small </a:t>
                      </a:r>
                      <a:r>
                        <a:rPr sz="1400" dirty="0">
                          <a:latin typeface="Times New Roman"/>
                          <a:cs typeface="Times New Roman"/>
                        </a:rPr>
                        <a:t> scale</a:t>
                      </a:r>
                      <a:endParaRPr sz="1400">
                        <a:latin typeface="Times New Roman"/>
                        <a:cs typeface="Times New Roman"/>
                      </a:endParaRPr>
                    </a:p>
                  </a:txBody>
                  <a:tcPr marL="0" marR="0" marT="654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2616904">
                <a:tc>
                  <a:txBody>
                    <a:bodyPr/>
                    <a:lstStyle/>
                    <a:p>
                      <a:pPr marL="91440">
                        <a:lnSpc>
                          <a:spcPct val="100000"/>
                        </a:lnSpc>
                        <a:spcBef>
                          <a:spcPts val="680"/>
                        </a:spcBef>
                      </a:pPr>
                      <a:r>
                        <a:rPr sz="1400" b="1" dirty="0">
                          <a:latin typeface="Times New Roman"/>
                          <a:cs typeface="Times New Roman"/>
                        </a:rPr>
                        <a:t>8</a:t>
                      </a:r>
                      <a:endParaRPr sz="1400">
                        <a:latin typeface="Times New Roman"/>
                        <a:cs typeface="Times New Roman"/>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3185">
                        <a:lnSpc>
                          <a:spcPct val="114999"/>
                        </a:lnSpc>
                        <a:spcBef>
                          <a:spcPts val="525"/>
                        </a:spcBef>
                        <a:tabLst>
                          <a:tab pos="1000760" algn="l"/>
                        </a:tabLst>
                      </a:pPr>
                      <a:r>
                        <a:rPr sz="1400" spc="-5" dirty="0">
                          <a:latin typeface="Times New Roman"/>
                          <a:cs typeface="Times New Roman"/>
                        </a:rPr>
                        <a:t>Privacy-Preserving </a:t>
                      </a:r>
                      <a:r>
                        <a:rPr sz="1400" dirty="0">
                          <a:latin typeface="Times New Roman"/>
                          <a:cs typeface="Times New Roman"/>
                        </a:rPr>
                        <a:t> Reso</a:t>
                      </a:r>
                      <a:r>
                        <a:rPr sz="1400" spc="-10" dirty="0">
                          <a:latin typeface="Times New Roman"/>
                          <a:cs typeface="Times New Roman"/>
                        </a:rPr>
                        <a:t>u</a:t>
                      </a:r>
                      <a:r>
                        <a:rPr sz="1400" dirty="0">
                          <a:latin typeface="Times New Roman"/>
                          <a:cs typeface="Times New Roman"/>
                        </a:rPr>
                        <a:t>rce	Sh</a:t>
                      </a:r>
                      <a:r>
                        <a:rPr sz="1400" spc="-15" dirty="0">
                          <a:latin typeface="Times New Roman"/>
                          <a:cs typeface="Times New Roman"/>
                        </a:rPr>
                        <a:t>a</a:t>
                      </a:r>
                      <a:r>
                        <a:rPr sz="1400" dirty="0">
                          <a:latin typeface="Times New Roman"/>
                          <a:cs typeface="Times New Roman"/>
                        </a:rPr>
                        <a:t>r</a:t>
                      </a:r>
                      <a:r>
                        <a:rPr sz="1400" spc="-10" dirty="0">
                          <a:latin typeface="Times New Roman"/>
                          <a:cs typeface="Times New Roman"/>
                        </a:rPr>
                        <a:t>in</a:t>
                      </a:r>
                      <a:r>
                        <a:rPr sz="1400" dirty="0">
                          <a:latin typeface="Times New Roman"/>
                          <a:cs typeface="Times New Roman"/>
                        </a:rPr>
                        <a:t>g  </a:t>
                      </a:r>
                      <a:r>
                        <a:rPr sz="1400" spc="-5" dirty="0">
                          <a:latin typeface="Times New Roman"/>
                          <a:cs typeface="Times New Roman"/>
                        </a:rPr>
                        <a:t>Using</a:t>
                      </a:r>
                      <a:r>
                        <a:rPr sz="1400" spc="204" dirty="0">
                          <a:latin typeface="Times New Roman"/>
                          <a:cs typeface="Times New Roman"/>
                        </a:rPr>
                        <a:t> </a:t>
                      </a:r>
                      <a:r>
                        <a:rPr sz="1400" spc="-5" dirty="0">
                          <a:latin typeface="Times New Roman"/>
                          <a:cs typeface="Times New Roman"/>
                        </a:rPr>
                        <a:t>Permissioned </a:t>
                      </a:r>
                      <a:r>
                        <a:rPr sz="1400" spc="-335" dirty="0">
                          <a:latin typeface="Times New Roman"/>
                          <a:cs typeface="Times New Roman"/>
                        </a:rPr>
                        <a:t> </a:t>
                      </a:r>
                      <a:r>
                        <a:rPr sz="1400" spc="-5" dirty="0">
                          <a:latin typeface="Times New Roman"/>
                          <a:cs typeface="Times New Roman"/>
                        </a:rPr>
                        <a:t>Blockchains, </a:t>
                      </a:r>
                      <a:r>
                        <a:rPr sz="1400" dirty="0">
                          <a:latin typeface="Times New Roman"/>
                          <a:cs typeface="Times New Roman"/>
                        </a:rPr>
                        <a:t> </a:t>
                      </a:r>
                      <a:r>
                        <a:rPr sz="1400" spc="-5" dirty="0">
                          <a:latin typeface="Times New Roman"/>
                          <a:cs typeface="Times New Roman"/>
                        </a:rPr>
                        <a:t>(</a:t>
                      </a:r>
                      <a:r>
                        <a:rPr sz="1400" spc="-5" dirty="0">
                          <a:latin typeface="Arial MT"/>
                          <a:cs typeface="Arial MT"/>
                        </a:rPr>
                        <a:t>2021</a:t>
                      </a:r>
                      <a:r>
                        <a:rPr sz="1400" spc="-5" dirty="0">
                          <a:latin typeface="Times New Roman"/>
                          <a:cs typeface="Times New Roman"/>
                        </a:rPr>
                        <a:t>)</a:t>
                      </a:r>
                      <a:endParaRPr sz="1400">
                        <a:latin typeface="Times New Roman"/>
                        <a:cs typeface="Times New Roman"/>
                      </a:endParaRPr>
                    </a:p>
                  </a:txBody>
                  <a:tcPr marL="0" marR="0" marT="666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3820" algn="just">
                        <a:lnSpc>
                          <a:spcPct val="115100"/>
                        </a:lnSpc>
                        <a:spcBef>
                          <a:spcPts val="520"/>
                        </a:spcBef>
                      </a:pPr>
                      <a:r>
                        <a:rPr sz="1400" dirty="0">
                          <a:latin typeface="Times New Roman"/>
                          <a:cs typeface="Times New Roman"/>
                        </a:rPr>
                        <a:t>Designed</a:t>
                      </a:r>
                      <a:r>
                        <a:rPr sz="1400" spc="5" dirty="0">
                          <a:latin typeface="Times New Roman"/>
                          <a:cs typeface="Times New Roman"/>
                        </a:rPr>
                        <a:t> </a:t>
                      </a:r>
                      <a:r>
                        <a:rPr sz="1400" dirty="0">
                          <a:latin typeface="Times New Roman"/>
                          <a:cs typeface="Times New Roman"/>
                        </a:rPr>
                        <a:t>a</a:t>
                      </a:r>
                      <a:r>
                        <a:rPr sz="1400" spc="5" dirty="0">
                          <a:latin typeface="Times New Roman"/>
                          <a:cs typeface="Times New Roman"/>
                        </a:rPr>
                        <a:t> </a:t>
                      </a:r>
                      <a:r>
                        <a:rPr sz="1400" spc="-5" dirty="0">
                          <a:latin typeface="Times New Roman"/>
                          <a:cs typeface="Times New Roman"/>
                        </a:rPr>
                        <a:t>decentralized</a:t>
                      </a:r>
                      <a:r>
                        <a:rPr sz="1400" dirty="0">
                          <a:latin typeface="Times New Roman"/>
                          <a:cs typeface="Times New Roman"/>
                        </a:rPr>
                        <a:t> resource</a:t>
                      </a:r>
                      <a:r>
                        <a:rPr sz="1400" spc="355" dirty="0">
                          <a:latin typeface="Times New Roman"/>
                          <a:cs typeface="Times New Roman"/>
                        </a:rPr>
                        <a:t> </a:t>
                      </a:r>
                      <a:r>
                        <a:rPr sz="1400" spc="-5" dirty="0">
                          <a:latin typeface="Times New Roman"/>
                          <a:cs typeface="Times New Roman"/>
                        </a:rPr>
                        <a:t>sharing </a:t>
                      </a:r>
                      <a:r>
                        <a:rPr sz="1400" dirty="0">
                          <a:latin typeface="Times New Roman"/>
                          <a:cs typeface="Times New Roman"/>
                        </a:rPr>
                        <a:t> </a:t>
                      </a:r>
                      <a:r>
                        <a:rPr sz="1400" spc="-5" dirty="0">
                          <a:latin typeface="Times New Roman"/>
                          <a:cs typeface="Times New Roman"/>
                        </a:rPr>
                        <a:t>platform </a:t>
                      </a:r>
                      <a:r>
                        <a:rPr sz="1400" dirty="0">
                          <a:latin typeface="Times New Roman"/>
                          <a:cs typeface="Times New Roman"/>
                        </a:rPr>
                        <a:t>that uses a </a:t>
                      </a:r>
                      <a:r>
                        <a:rPr sz="1400" spc="-5" dirty="0">
                          <a:latin typeface="Times New Roman"/>
                          <a:cs typeface="Times New Roman"/>
                        </a:rPr>
                        <a:t>permissioned blockchain </a:t>
                      </a:r>
                      <a:r>
                        <a:rPr sz="1400" spc="-10" dirty="0">
                          <a:latin typeface="Times New Roman"/>
                          <a:cs typeface="Times New Roman"/>
                        </a:rPr>
                        <a:t>to </a:t>
                      </a:r>
                      <a:r>
                        <a:rPr sz="1400" spc="-5" dirty="0">
                          <a:latin typeface="Times New Roman"/>
                          <a:cs typeface="Times New Roman"/>
                        </a:rPr>
                        <a:t> allow users </a:t>
                      </a:r>
                      <a:r>
                        <a:rPr sz="1400" dirty="0">
                          <a:latin typeface="Times New Roman"/>
                          <a:cs typeface="Times New Roman"/>
                        </a:rPr>
                        <a:t>to </a:t>
                      </a:r>
                      <a:r>
                        <a:rPr sz="1400" spc="-5" dirty="0">
                          <a:latin typeface="Times New Roman"/>
                          <a:cs typeface="Times New Roman"/>
                        </a:rPr>
                        <a:t>share their digital items with their </a:t>
                      </a:r>
                      <a:r>
                        <a:rPr sz="1400" dirty="0">
                          <a:latin typeface="Times New Roman"/>
                          <a:cs typeface="Times New Roman"/>
                        </a:rPr>
                        <a:t> </a:t>
                      </a:r>
                      <a:r>
                        <a:rPr sz="1400" spc="-5" dirty="0">
                          <a:latin typeface="Times New Roman"/>
                          <a:cs typeface="Times New Roman"/>
                        </a:rPr>
                        <a:t>specified attributed-based </a:t>
                      </a:r>
                      <a:r>
                        <a:rPr sz="1400" dirty="0">
                          <a:latin typeface="Times New Roman"/>
                          <a:cs typeface="Times New Roman"/>
                        </a:rPr>
                        <a:t>access policies </a:t>
                      </a:r>
                      <a:r>
                        <a:rPr sz="1400" spc="-5" dirty="0">
                          <a:latin typeface="Times New Roman"/>
                          <a:cs typeface="Times New Roman"/>
                        </a:rPr>
                        <a:t>that </a:t>
                      </a:r>
                      <a:r>
                        <a:rPr sz="1400" dirty="0">
                          <a:latin typeface="Times New Roman"/>
                          <a:cs typeface="Times New Roman"/>
                        </a:rPr>
                        <a:t>are </a:t>
                      </a:r>
                      <a:r>
                        <a:rPr sz="1400" spc="5" dirty="0">
                          <a:latin typeface="Times New Roman"/>
                          <a:cs typeface="Times New Roman"/>
                        </a:rPr>
                        <a:t> </a:t>
                      </a:r>
                      <a:r>
                        <a:rPr sz="1400" spc="-5" dirty="0">
                          <a:latin typeface="Times New Roman"/>
                          <a:cs typeface="Times New Roman"/>
                        </a:rPr>
                        <a:t>enforced</a:t>
                      </a:r>
                      <a:r>
                        <a:rPr sz="1400" dirty="0">
                          <a:latin typeface="Times New Roman"/>
                          <a:cs typeface="Times New Roman"/>
                        </a:rPr>
                        <a:t> </a:t>
                      </a:r>
                      <a:r>
                        <a:rPr sz="1400" spc="-5" dirty="0">
                          <a:latin typeface="Times New Roman"/>
                          <a:cs typeface="Times New Roman"/>
                        </a:rPr>
                        <a:t>through</a:t>
                      </a:r>
                      <a:r>
                        <a:rPr sz="1400" dirty="0">
                          <a:latin typeface="Times New Roman"/>
                          <a:cs typeface="Times New Roman"/>
                        </a:rPr>
                        <a:t> a</a:t>
                      </a:r>
                      <a:r>
                        <a:rPr sz="1400" spc="5" dirty="0">
                          <a:latin typeface="Times New Roman"/>
                          <a:cs typeface="Times New Roman"/>
                        </a:rPr>
                        <a:t> </a:t>
                      </a:r>
                      <a:r>
                        <a:rPr sz="1400" dirty="0">
                          <a:latin typeface="Times New Roman"/>
                          <a:cs typeface="Times New Roman"/>
                        </a:rPr>
                        <a:t>set</a:t>
                      </a:r>
                      <a:r>
                        <a:rPr sz="1400" spc="5" dirty="0">
                          <a:latin typeface="Times New Roman"/>
                          <a:cs typeface="Times New Roman"/>
                        </a:rPr>
                        <a:t> </a:t>
                      </a:r>
                      <a:r>
                        <a:rPr sz="1400" dirty="0">
                          <a:latin typeface="Times New Roman"/>
                          <a:cs typeface="Times New Roman"/>
                        </a:rPr>
                        <a:t>of</a:t>
                      </a:r>
                      <a:r>
                        <a:rPr sz="1400" spc="5" dirty="0">
                          <a:latin typeface="Times New Roman"/>
                          <a:cs typeface="Times New Roman"/>
                        </a:rPr>
                        <a:t> </a:t>
                      </a:r>
                      <a:r>
                        <a:rPr sz="1400" spc="-5" dirty="0">
                          <a:latin typeface="Times New Roman"/>
                          <a:cs typeface="Times New Roman"/>
                        </a:rPr>
                        <a:t>smart</a:t>
                      </a:r>
                      <a:r>
                        <a:rPr sz="1400" dirty="0">
                          <a:latin typeface="Times New Roman"/>
                          <a:cs typeface="Times New Roman"/>
                        </a:rPr>
                        <a:t> </a:t>
                      </a:r>
                      <a:r>
                        <a:rPr sz="1400" spc="-5" dirty="0">
                          <a:latin typeface="Times New Roman"/>
                          <a:cs typeface="Times New Roman"/>
                        </a:rPr>
                        <a:t>contracts,</a:t>
                      </a:r>
                      <a:r>
                        <a:rPr sz="1400" dirty="0">
                          <a:latin typeface="Times New Roman"/>
                          <a:cs typeface="Times New Roman"/>
                        </a:rPr>
                        <a:t> </a:t>
                      </a:r>
                      <a:r>
                        <a:rPr sz="1400" spc="-10" dirty="0">
                          <a:latin typeface="Times New Roman"/>
                          <a:cs typeface="Times New Roman"/>
                        </a:rPr>
                        <a:t>and </a:t>
                      </a:r>
                      <a:r>
                        <a:rPr sz="1400" spc="-5" dirty="0">
                          <a:latin typeface="Times New Roman"/>
                          <a:cs typeface="Times New Roman"/>
                        </a:rPr>
                        <a:t> removes</a:t>
                      </a:r>
                      <a:r>
                        <a:rPr sz="1400" spc="5" dirty="0">
                          <a:latin typeface="Times New Roman"/>
                          <a:cs typeface="Times New Roman"/>
                        </a:rPr>
                        <a:t> the</a:t>
                      </a:r>
                      <a:r>
                        <a:rPr sz="1400" spc="-15" dirty="0">
                          <a:latin typeface="Times New Roman"/>
                          <a:cs typeface="Times New Roman"/>
                        </a:rPr>
                        <a:t> </a:t>
                      </a:r>
                      <a:r>
                        <a:rPr sz="1400" dirty="0">
                          <a:latin typeface="Times New Roman"/>
                          <a:cs typeface="Times New Roman"/>
                        </a:rPr>
                        <a:t>need</a:t>
                      </a:r>
                      <a:r>
                        <a:rPr sz="1400" spc="-5" dirty="0">
                          <a:latin typeface="Times New Roman"/>
                          <a:cs typeface="Times New Roman"/>
                        </a:rPr>
                        <a:t> </a:t>
                      </a:r>
                      <a:r>
                        <a:rPr sz="1400" dirty="0">
                          <a:latin typeface="Times New Roman"/>
                          <a:cs typeface="Times New Roman"/>
                        </a:rPr>
                        <a:t>for</a:t>
                      </a:r>
                      <a:r>
                        <a:rPr sz="1400" spc="-25" dirty="0">
                          <a:latin typeface="Times New Roman"/>
                          <a:cs typeface="Times New Roman"/>
                        </a:rPr>
                        <a:t> </a:t>
                      </a:r>
                      <a:r>
                        <a:rPr sz="1400" dirty="0">
                          <a:latin typeface="Times New Roman"/>
                          <a:cs typeface="Times New Roman"/>
                        </a:rPr>
                        <a:t>a</a:t>
                      </a:r>
                      <a:r>
                        <a:rPr sz="1400" spc="10" dirty="0">
                          <a:latin typeface="Times New Roman"/>
                          <a:cs typeface="Times New Roman"/>
                        </a:rPr>
                        <a:t> </a:t>
                      </a:r>
                      <a:r>
                        <a:rPr sz="1400" dirty="0">
                          <a:latin typeface="Times New Roman"/>
                          <a:cs typeface="Times New Roman"/>
                        </a:rPr>
                        <a:t>trusted</a:t>
                      </a:r>
                      <a:r>
                        <a:rPr sz="1400" spc="-5" dirty="0">
                          <a:latin typeface="Times New Roman"/>
                          <a:cs typeface="Times New Roman"/>
                        </a:rPr>
                        <a:t> intermediary.</a:t>
                      </a:r>
                      <a:endParaRPr sz="1400">
                        <a:latin typeface="Times New Roman"/>
                        <a:cs typeface="Times New Roman"/>
                      </a:endParaRPr>
                    </a:p>
                  </a:txBody>
                  <a:tcPr marL="0" marR="0" marT="660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74625">
                        <a:lnSpc>
                          <a:spcPct val="114999"/>
                        </a:lnSpc>
                        <a:spcBef>
                          <a:spcPts val="525"/>
                        </a:spcBef>
                      </a:pPr>
                      <a:r>
                        <a:rPr sz="1400" dirty="0">
                          <a:latin typeface="Times New Roman"/>
                          <a:cs typeface="Times New Roman"/>
                        </a:rPr>
                        <a:t>This </a:t>
                      </a:r>
                      <a:r>
                        <a:rPr sz="1400" spc="5" dirty="0">
                          <a:latin typeface="Times New Roman"/>
                          <a:cs typeface="Times New Roman"/>
                        </a:rPr>
                        <a:t> </a:t>
                      </a:r>
                      <a:r>
                        <a:rPr sz="1400" dirty="0">
                          <a:latin typeface="Times New Roman"/>
                          <a:cs typeface="Times New Roman"/>
                        </a:rPr>
                        <a:t>decentralized </a:t>
                      </a:r>
                      <a:r>
                        <a:rPr sz="1400" spc="5" dirty="0">
                          <a:latin typeface="Times New Roman"/>
                          <a:cs typeface="Times New Roman"/>
                        </a:rPr>
                        <a:t> </a:t>
                      </a:r>
                      <a:r>
                        <a:rPr sz="1400" dirty="0">
                          <a:latin typeface="Times New Roman"/>
                          <a:cs typeface="Times New Roman"/>
                        </a:rPr>
                        <a:t>attribute-based </a:t>
                      </a:r>
                      <a:r>
                        <a:rPr sz="1400" spc="5" dirty="0">
                          <a:latin typeface="Times New Roman"/>
                          <a:cs typeface="Times New Roman"/>
                        </a:rPr>
                        <a:t> </a:t>
                      </a:r>
                      <a:r>
                        <a:rPr sz="1400" dirty="0">
                          <a:latin typeface="Times New Roman"/>
                          <a:cs typeface="Times New Roman"/>
                        </a:rPr>
                        <a:t>access control </a:t>
                      </a:r>
                      <a:r>
                        <a:rPr sz="1400" spc="5" dirty="0">
                          <a:latin typeface="Times New Roman"/>
                          <a:cs typeface="Times New Roman"/>
                        </a:rPr>
                        <a:t> </a:t>
                      </a:r>
                      <a:r>
                        <a:rPr sz="1400" spc="-5" dirty="0">
                          <a:latin typeface="Times New Roman"/>
                          <a:cs typeface="Times New Roman"/>
                        </a:rPr>
                        <a:t>system </a:t>
                      </a:r>
                      <a:r>
                        <a:rPr sz="1400" dirty="0">
                          <a:latin typeface="Times New Roman"/>
                          <a:cs typeface="Times New Roman"/>
                        </a:rPr>
                        <a:t>achieves </a:t>
                      </a:r>
                      <a:r>
                        <a:rPr sz="1400" spc="-335" dirty="0">
                          <a:latin typeface="Times New Roman"/>
                          <a:cs typeface="Times New Roman"/>
                        </a:rPr>
                        <a:t> </a:t>
                      </a:r>
                      <a:r>
                        <a:rPr sz="1400" dirty="0">
                          <a:latin typeface="Times New Roman"/>
                          <a:cs typeface="Times New Roman"/>
                        </a:rPr>
                        <a:t>the </a:t>
                      </a:r>
                      <a:r>
                        <a:rPr sz="1400" spc="-5" dirty="0">
                          <a:latin typeface="Times New Roman"/>
                          <a:cs typeface="Times New Roman"/>
                        </a:rPr>
                        <a:t>same </a:t>
                      </a:r>
                      <a:r>
                        <a:rPr sz="1400" dirty="0">
                          <a:latin typeface="Times New Roman"/>
                          <a:cs typeface="Times New Roman"/>
                        </a:rPr>
                        <a:t> </a:t>
                      </a:r>
                      <a:r>
                        <a:rPr sz="1400" spc="-5" dirty="0">
                          <a:latin typeface="Times New Roman"/>
                          <a:cs typeface="Times New Roman"/>
                        </a:rPr>
                        <a:t>functionality </a:t>
                      </a:r>
                      <a:r>
                        <a:rPr sz="1400" dirty="0">
                          <a:latin typeface="Times New Roman"/>
                          <a:cs typeface="Times New Roman"/>
                        </a:rPr>
                        <a:t> </a:t>
                      </a:r>
                      <a:r>
                        <a:rPr sz="1400" spc="-5" dirty="0">
                          <a:latin typeface="Times New Roman"/>
                          <a:cs typeface="Times New Roman"/>
                        </a:rPr>
                        <a:t>while</a:t>
                      </a:r>
                      <a:r>
                        <a:rPr sz="1400" spc="-70" dirty="0">
                          <a:latin typeface="Times New Roman"/>
                          <a:cs typeface="Times New Roman"/>
                        </a:rPr>
                        <a:t> </a:t>
                      </a:r>
                      <a:r>
                        <a:rPr sz="1400" dirty="0">
                          <a:latin typeface="Times New Roman"/>
                          <a:cs typeface="Times New Roman"/>
                        </a:rPr>
                        <a:t>preserving </a:t>
                      </a:r>
                      <a:r>
                        <a:rPr sz="1400" spc="-335" dirty="0">
                          <a:latin typeface="Times New Roman"/>
                          <a:cs typeface="Times New Roman"/>
                        </a:rPr>
                        <a:t> </a:t>
                      </a:r>
                      <a:r>
                        <a:rPr sz="1400" dirty="0">
                          <a:latin typeface="Times New Roman"/>
                          <a:cs typeface="Times New Roman"/>
                        </a:rPr>
                        <a:t>the privacy of </a:t>
                      </a:r>
                      <a:r>
                        <a:rPr sz="1400" spc="5" dirty="0">
                          <a:latin typeface="Times New Roman"/>
                          <a:cs typeface="Times New Roman"/>
                        </a:rPr>
                        <a:t> </a:t>
                      </a:r>
                      <a:r>
                        <a:rPr sz="1400" spc="-5" dirty="0">
                          <a:latin typeface="Times New Roman"/>
                          <a:cs typeface="Times New Roman"/>
                        </a:rPr>
                        <a:t>user’s</a:t>
                      </a:r>
                      <a:r>
                        <a:rPr sz="1400" spc="-25" dirty="0">
                          <a:latin typeface="Times New Roman"/>
                          <a:cs typeface="Times New Roman"/>
                        </a:rPr>
                        <a:t> </a:t>
                      </a:r>
                      <a:r>
                        <a:rPr sz="1400" dirty="0">
                          <a:latin typeface="Times New Roman"/>
                          <a:cs typeface="Times New Roman"/>
                        </a:rPr>
                        <a:t>access</a:t>
                      </a:r>
                      <a:endParaRPr sz="1400">
                        <a:latin typeface="Times New Roman"/>
                        <a:cs typeface="Times New Roman"/>
                      </a:endParaRPr>
                    </a:p>
                  </a:txBody>
                  <a:tcPr marL="0" marR="0" marT="666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80645" algn="just">
                        <a:lnSpc>
                          <a:spcPct val="115100"/>
                        </a:lnSpc>
                        <a:spcBef>
                          <a:spcPts val="520"/>
                        </a:spcBef>
                      </a:pPr>
                      <a:r>
                        <a:rPr sz="1400" spc="-5" dirty="0">
                          <a:latin typeface="Times New Roman"/>
                          <a:cs typeface="Times New Roman"/>
                        </a:rPr>
                        <a:t>It</a:t>
                      </a:r>
                      <a:r>
                        <a:rPr sz="1400" dirty="0">
                          <a:latin typeface="Times New Roman"/>
                          <a:cs typeface="Times New Roman"/>
                        </a:rPr>
                        <a:t> has</a:t>
                      </a:r>
                      <a:r>
                        <a:rPr sz="1400" spc="5" dirty="0">
                          <a:latin typeface="Times New Roman"/>
                          <a:cs typeface="Times New Roman"/>
                        </a:rPr>
                        <a:t> </a:t>
                      </a:r>
                      <a:r>
                        <a:rPr sz="1400" spc="-5" dirty="0">
                          <a:latin typeface="Times New Roman"/>
                          <a:cs typeface="Times New Roman"/>
                        </a:rPr>
                        <a:t>limited </a:t>
                      </a:r>
                      <a:r>
                        <a:rPr sz="1400" spc="-335" dirty="0">
                          <a:latin typeface="Times New Roman"/>
                          <a:cs typeface="Times New Roman"/>
                        </a:rPr>
                        <a:t> </a:t>
                      </a:r>
                      <a:r>
                        <a:rPr sz="1400" spc="-5" dirty="0">
                          <a:latin typeface="Times New Roman"/>
                          <a:cs typeface="Times New Roman"/>
                        </a:rPr>
                        <a:t>availability,</a:t>
                      </a:r>
                      <a:r>
                        <a:rPr sz="1400" dirty="0">
                          <a:latin typeface="Times New Roman"/>
                          <a:cs typeface="Times New Roman"/>
                        </a:rPr>
                        <a:t> has </a:t>
                      </a:r>
                      <a:r>
                        <a:rPr sz="1400" spc="-335" dirty="0">
                          <a:latin typeface="Times New Roman"/>
                          <a:cs typeface="Times New Roman"/>
                        </a:rPr>
                        <a:t> </a:t>
                      </a:r>
                      <a:r>
                        <a:rPr sz="1400" dirty="0">
                          <a:latin typeface="Times New Roman"/>
                          <a:cs typeface="Times New Roman"/>
                        </a:rPr>
                        <a:t>access</a:t>
                      </a:r>
                      <a:r>
                        <a:rPr sz="1400" spc="5" dirty="0">
                          <a:latin typeface="Times New Roman"/>
                          <a:cs typeface="Times New Roman"/>
                        </a:rPr>
                        <a:t> </a:t>
                      </a:r>
                      <a:r>
                        <a:rPr sz="1400" dirty="0">
                          <a:latin typeface="Times New Roman"/>
                          <a:cs typeface="Times New Roman"/>
                        </a:rPr>
                        <a:t>to</a:t>
                      </a:r>
                      <a:r>
                        <a:rPr sz="1400" spc="5" dirty="0">
                          <a:latin typeface="Times New Roman"/>
                          <a:cs typeface="Times New Roman"/>
                        </a:rPr>
                        <a:t> the </a:t>
                      </a:r>
                      <a:r>
                        <a:rPr sz="1400" spc="10" dirty="0">
                          <a:latin typeface="Times New Roman"/>
                          <a:cs typeface="Times New Roman"/>
                        </a:rPr>
                        <a:t> </a:t>
                      </a:r>
                      <a:r>
                        <a:rPr sz="1400" dirty="0">
                          <a:latin typeface="Times New Roman"/>
                          <a:cs typeface="Times New Roman"/>
                        </a:rPr>
                        <a:t>resource</a:t>
                      </a:r>
                      <a:r>
                        <a:rPr sz="1400" spc="5" dirty="0">
                          <a:latin typeface="Times New Roman"/>
                          <a:cs typeface="Times New Roman"/>
                        </a:rPr>
                        <a:t> </a:t>
                      </a:r>
                      <a:r>
                        <a:rPr sz="1400" spc="-5" dirty="0">
                          <a:latin typeface="Times New Roman"/>
                          <a:cs typeface="Times New Roman"/>
                        </a:rPr>
                        <a:t>requires </a:t>
                      </a:r>
                      <a:r>
                        <a:rPr sz="1400" spc="-335" dirty="0">
                          <a:latin typeface="Times New Roman"/>
                          <a:cs typeface="Times New Roman"/>
                        </a:rPr>
                        <a:t> </a:t>
                      </a:r>
                      <a:r>
                        <a:rPr sz="1400" spc="-5" dirty="0">
                          <a:latin typeface="Times New Roman"/>
                          <a:cs typeface="Times New Roman"/>
                        </a:rPr>
                        <a:t>it’s</a:t>
                      </a:r>
                      <a:r>
                        <a:rPr sz="1400" dirty="0">
                          <a:latin typeface="Times New Roman"/>
                          <a:cs typeface="Times New Roman"/>
                        </a:rPr>
                        <a:t> owner</a:t>
                      </a:r>
                      <a:r>
                        <a:rPr sz="1400" spc="5" dirty="0">
                          <a:latin typeface="Times New Roman"/>
                          <a:cs typeface="Times New Roman"/>
                        </a:rPr>
                        <a:t> </a:t>
                      </a:r>
                      <a:r>
                        <a:rPr sz="1400" spc="-5" dirty="0">
                          <a:latin typeface="Times New Roman"/>
                          <a:cs typeface="Times New Roman"/>
                        </a:rPr>
                        <a:t>to</a:t>
                      </a:r>
                      <a:r>
                        <a:rPr sz="1400" dirty="0">
                          <a:latin typeface="Times New Roman"/>
                          <a:cs typeface="Times New Roman"/>
                        </a:rPr>
                        <a:t> be </a:t>
                      </a:r>
                      <a:r>
                        <a:rPr sz="1400" spc="5" dirty="0">
                          <a:latin typeface="Times New Roman"/>
                          <a:cs typeface="Times New Roman"/>
                        </a:rPr>
                        <a:t> online.</a:t>
                      </a:r>
                      <a:endParaRPr sz="1400" dirty="0">
                        <a:latin typeface="Times New Roman"/>
                        <a:cs typeface="Times New Roman"/>
                      </a:endParaRPr>
                    </a:p>
                  </a:txBody>
                  <a:tcPr marL="0" marR="0" marT="660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26052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39385AB5-2ECB-9193-56EB-8ECBCD2B14E6}"/>
              </a:ext>
            </a:extLst>
          </p:cNvPr>
          <p:cNvGraphicFramePr>
            <a:graphicFrameLocks noGrp="1"/>
          </p:cNvGraphicFramePr>
          <p:nvPr/>
        </p:nvGraphicFramePr>
        <p:xfrm>
          <a:off x="118012" y="152844"/>
          <a:ext cx="8888730" cy="4624235"/>
        </p:xfrm>
        <a:graphic>
          <a:graphicData uri="http://schemas.openxmlformats.org/drawingml/2006/table">
            <a:tbl>
              <a:tblPr firstRow="1" bandRow="1">
                <a:tableStyleId>{2D5ABB26-0587-4C30-8999-92F81FD0307C}</a:tableStyleId>
              </a:tblPr>
              <a:tblGrid>
                <a:gridCol w="563880">
                  <a:extLst>
                    <a:ext uri="{9D8B030D-6E8A-4147-A177-3AD203B41FA5}">
                      <a16:colId xmlns:a16="http://schemas.microsoft.com/office/drawing/2014/main" val="20000"/>
                    </a:ext>
                  </a:extLst>
                </a:gridCol>
                <a:gridCol w="1585595">
                  <a:extLst>
                    <a:ext uri="{9D8B030D-6E8A-4147-A177-3AD203B41FA5}">
                      <a16:colId xmlns:a16="http://schemas.microsoft.com/office/drawing/2014/main" val="20001"/>
                    </a:ext>
                  </a:extLst>
                </a:gridCol>
                <a:gridCol w="3801745">
                  <a:extLst>
                    <a:ext uri="{9D8B030D-6E8A-4147-A177-3AD203B41FA5}">
                      <a16:colId xmlns:a16="http://schemas.microsoft.com/office/drawing/2014/main" val="20002"/>
                    </a:ext>
                  </a:extLst>
                </a:gridCol>
                <a:gridCol w="1449070">
                  <a:extLst>
                    <a:ext uri="{9D8B030D-6E8A-4147-A177-3AD203B41FA5}">
                      <a16:colId xmlns:a16="http://schemas.microsoft.com/office/drawing/2014/main" val="20003"/>
                    </a:ext>
                  </a:extLst>
                </a:gridCol>
                <a:gridCol w="1488440">
                  <a:extLst>
                    <a:ext uri="{9D8B030D-6E8A-4147-A177-3AD203B41FA5}">
                      <a16:colId xmlns:a16="http://schemas.microsoft.com/office/drawing/2014/main" val="20004"/>
                    </a:ext>
                  </a:extLst>
                </a:gridCol>
              </a:tblGrid>
              <a:tr h="381000">
                <a:tc>
                  <a:txBody>
                    <a:bodyPr/>
                    <a:lstStyle/>
                    <a:p>
                      <a:pPr marL="91440">
                        <a:lnSpc>
                          <a:spcPct val="100000"/>
                        </a:lnSpc>
                        <a:spcBef>
                          <a:spcPts val="680"/>
                        </a:spcBef>
                      </a:pPr>
                      <a:r>
                        <a:rPr sz="1300" b="1" spc="-10" dirty="0">
                          <a:latin typeface="Times New Roman"/>
                          <a:cs typeface="Times New Roman"/>
                        </a:rPr>
                        <a:t>SNO</a:t>
                      </a:r>
                      <a:endParaRPr sz="1300">
                        <a:latin typeface="Times New Roman"/>
                        <a:cs typeface="Times New Roman"/>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80"/>
                        </a:spcBef>
                      </a:pPr>
                      <a:r>
                        <a:rPr sz="1300" b="1" spc="-10" dirty="0">
                          <a:latin typeface="Times New Roman"/>
                          <a:cs typeface="Times New Roman"/>
                        </a:rPr>
                        <a:t>TITLE</a:t>
                      </a:r>
                      <a:endParaRPr sz="1300">
                        <a:latin typeface="Times New Roman"/>
                        <a:cs typeface="Times New Roman"/>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80"/>
                        </a:spcBef>
                      </a:pPr>
                      <a:r>
                        <a:rPr sz="1300" b="1" spc="-10" dirty="0">
                          <a:latin typeface="Times New Roman"/>
                          <a:cs typeface="Times New Roman"/>
                        </a:rPr>
                        <a:t>METHODOLOGY</a:t>
                      </a:r>
                      <a:endParaRPr sz="1300">
                        <a:latin typeface="Times New Roman"/>
                        <a:cs typeface="Times New Roman"/>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80"/>
                        </a:spcBef>
                      </a:pPr>
                      <a:r>
                        <a:rPr sz="1300" b="1" spc="-10" dirty="0">
                          <a:latin typeface="Times New Roman"/>
                          <a:cs typeface="Times New Roman"/>
                        </a:rPr>
                        <a:t>ADVANTAGES</a:t>
                      </a:r>
                      <a:endParaRPr sz="1300">
                        <a:latin typeface="Times New Roman"/>
                        <a:cs typeface="Times New Roman"/>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80"/>
                        </a:spcBef>
                      </a:pPr>
                      <a:r>
                        <a:rPr sz="1300" b="1" spc="-10" dirty="0">
                          <a:latin typeface="Times New Roman"/>
                          <a:cs typeface="Times New Roman"/>
                        </a:rPr>
                        <a:t>LIMITATIONS</a:t>
                      </a:r>
                      <a:endParaRPr sz="1300">
                        <a:latin typeface="Times New Roman"/>
                        <a:cs typeface="Times New Roman"/>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2215134">
                <a:tc>
                  <a:txBody>
                    <a:bodyPr/>
                    <a:lstStyle/>
                    <a:p>
                      <a:pPr marL="91440">
                        <a:lnSpc>
                          <a:spcPct val="100000"/>
                        </a:lnSpc>
                        <a:spcBef>
                          <a:spcPts val="680"/>
                        </a:spcBef>
                      </a:pPr>
                      <a:r>
                        <a:rPr sz="1300" b="1" dirty="0">
                          <a:latin typeface="Times New Roman"/>
                          <a:cs typeface="Times New Roman"/>
                        </a:rPr>
                        <a:t>9</a:t>
                      </a:r>
                      <a:endParaRPr sz="1300">
                        <a:latin typeface="Times New Roman"/>
                        <a:cs typeface="Times New Roman"/>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90170">
                        <a:lnSpc>
                          <a:spcPct val="114999"/>
                        </a:lnSpc>
                        <a:spcBef>
                          <a:spcPts val="530"/>
                        </a:spcBef>
                      </a:pPr>
                      <a:r>
                        <a:rPr sz="1300" spc="-5" dirty="0">
                          <a:latin typeface="Times New Roman"/>
                          <a:cs typeface="Times New Roman"/>
                        </a:rPr>
                        <a:t>A</a:t>
                      </a:r>
                      <a:r>
                        <a:rPr sz="1300" spc="-20" dirty="0">
                          <a:latin typeface="Times New Roman"/>
                          <a:cs typeface="Times New Roman"/>
                        </a:rPr>
                        <a:t> </a:t>
                      </a:r>
                      <a:r>
                        <a:rPr sz="1300" spc="-10" dirty="0">
                          <a:latin typeface="Times New Roman"/>
                          <a:cs typeface="Times New Roman"/>
                        </a:rPr>
                        <a:t>Hybrid</a:t>
                      </a:r>
                      <a:r>
                        <a:rPr sz="1300" spc="35" dirty="0">
                          <a:latin typeface="Times New Roman"/>
                          <a:cs typeface="Times New Roman"/>
                        </a:rPr>
                        <a:t> </a:t>
                      </a:r>
                      <a:r>
                        <a:rPr sz="1300" spc="-5" dirty="0">
                          <a:latin typeface="Times New Roman"/>
                          <a:cs typeface="Times New Roman"/>
                        </a:rPr>
                        <a:t>Approach </a:t>
                      </a:r>
                      <a:r>
                        <a:rPr sz="1300" dirty="0">
                          <a:latin typeface="Times New Roman"/>
                          <a:cs typeface="Times New Roman"/>
                        </a:rPr>
                        <a:t> </a:t>
                      </a:r>
                      <a:r>
                        <a:rPr sz="1300" spc="-5" dirty="0">
                          <a:latin typeface="Times New Roman"/>
                          <a:cs typeface="Times New Roman"/>
                        </a:rPr>
                        <a:t>to </a:t>
                      </a:r>
                      <a:r>
                        <a:rPr sz="1300" spc="-10" dirty="0">
                          <a:latin typeface="Times New Roman"/>
                          <a:cs typeface="Times New Roman"/>
                        </a:rPr>
                        <a:t>Privacy- </a:t>
                      </a:r>
                      <a:r>
                        <a:rPr sz="1300" spc="-5" dirty="0">
                          <a:latin typeface="Times New Roman"/>
                          <a:cs typeface="Times New Roman"/>
                        </a:rPr>
                        <a:t> Preserving</a:t>
                      </a:r>
                      <a:r>
                        <a:rPr sz="1300" spc="-20" dirty="0">
                          <a:latin typeface="Times New Roman"/>
                          <a:cs typeface="Times New Roman"/>
                        </a:rPr>
                        <a:t> </a:t>
                      </a:r>
                      <a:r>
                        <a:rPr sz="1300" spc="-5" dirty="0">
                          <a:latin typeface="Times New Roman"/>
                          <a:cs typeface="Times New Roman"/>
                        </a:rPr>
                        <a:t>Federated </a:t>
                      </a:r>
                      <a:r>
                        <a:rPr sz="1300" dirty="0">
                          <a:latin typeface="Times New Roman"/>
                          <a:cs typeface="Times New Roman"/>
                        </a:rPr>
                        <a:t> </a:t>
                      </a:r>
                      <a:r>
                        <a:rPr sz="1300" spc="-10" dirty="0">
                          <a:latin typeface="Times New Roman"/>
                          <a:cs typeface="Times New Roman"/>
                        </a:rPr>
                        <a:t>Learning</a:t>
                      </a:r>
                      <a:r>
                        <a:rPr sz="1300" spc="10" dirty="0">
                          <a:latin typeface="Times New Roman"/>
                          <a:cs typeface="Times New Roman"/>
                        </a:rPr>
                        <a:t> </a:t>
                      </a:r>
                      <a:r>
                        <a:rPr sz="1300" spc="-5" dirty="0">
                          <a:latin typeface="Times New Roman"/>
                          <a:cs typeface="Times New Roman"/>
                        </a:rPr>
                        <a:t>(</a:t>
                      </a:r>
                      <a:r>
                        <a:rPr sz="1400" spc="-5" dirty="0">
                          <a:latin typeface="Arial MT"/>
                          <a:cs typeface="Arial MT"/>
                        </a:rPr>
                        <a:t>2019</a:t>
                      </a:r>
                      <a:r>
                        <a:rPr sz="1300" spc="-5" dirty="0">
                          <a:latin typeface="Times New Roman"/>
                          <a:cs typeface="Times New Roman"/>
                        </a:rPr>
                        <a:t>)</a:t>
                      </a:r>
                      <a:endParaRPr sz="1300">
                        <a:latin typeface="Times New Roman"/>
                        <a:cs typeface="Times New Roman"/>
                      </a:endParaRPr>
                    </a:p>
                  </a:txBody>
                  <a:tcPr marL="0" marR="0" marT="673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2550" algn="just">
                        <a:lnSpc>
                          <a:spcPct val="114999"/>
                        </a:lnSpc>
                        <a:spcBef>
                          <a:spcPts val="530"/>
                        </a:spcBef>
                      </a:pPr>
                      <a:r>
                        <a:rPr sz="1300" spc="-5" dirty="0">
                          <a:latin typeface="Times New Roman"/>
                          <a:cs typeface="Times New Roman"/>
                        </a:rPr>
                        <a:t>This paper proposed a Hybrid Approach to Privacy- </a:t>
                      </a:r>
                      <a:r>
                        <a:rPr sz="1300" dirty="0">
                          <a:latin typeface="Times New Roman"/>
                          <a:cs typeface="Times New Roman"/>
                        </a:rPr>
                        <a:t> </a:t>
                      </a:r>
                      <a:r>
                        <a:rPr sz="1300" spc="-5" dirty="0">
                          <a:latin typeface="Times New Roman"/>
                          <a:cs typeface="Times New Roman"/>
                        </a:rPr>
                        <a:t>Preserving</a:t>
                      </a:r>
                      <a:r>
                        <a:rPr sz="1300" dirty="0">
                          <a:latin typeface="Times New Roman"/>
                          <a:cs typeface="Times New Roman"/>
                        </a:rPr>
                        <a:t> </a:t>
                      </a:r>
                      <a:r>
                        <a:rPr sz="1300" spc="-5" dirty="0">
                          <a:latin typeface="Times New Roman"/>
                          <a:cs typeface="Times New Roman"/>
                        </a:rPr>
                        <a:t>Federated</a:t>
                      </a:r>
                      <a:r>
                        <a:rPr sz="1300" dirty="0">
                          <a:latin typeface="Times New Roman"/>
                          <a:cs typeface="Times New Roman"/>
                        </a:rPr>
                        <a:t> </a:t>
                      </a:r>
                      <a:r>
                        <a:rPr sz="1300" spc="-5" dirty="0">
                          <a:latin typeface="Times New Roman"/>
                          <a:cs typeface="Times New Roman"/>
                        </a:rPr>
                        <a:t>Learning</a:t>
                      </a:r>
                      <a:r>
                        <a:rPr sz="1300" dirty="0">
                          <a:latin typeface="Times New Roman"/>
                          <a:cs typeface="Times New Roman"/>
                        </a:rPr>
                        <a:t> </a:t>
                      </a:r>
                      <a:r>
                        <a:rPr sz="1300" spc="5" dirty="0">
                          <a:latin typeface="Times New Roman"/>
                          <a:cs typeface="Times New Roman"/>
                        </a:rPr>
                        <a:t>by</a:t>
                      </a:r>
                      <a:r>
                        <a:rPr sz="1300" spc="340" dirty="0">
                          <a:latin typeface="Times New Roman"/>
                          <a:cs typeface="Times New Roman"/>
                        </a:rPr>
                        <a:t> </a:t>
                      </a:r>
                      <a:r>
                        <a:rPr sz="1300" spc="-5" dirty="0">
                          <a:latin typeface="Times New Roman"/>
                          <a:cs typeface="Times New Roman"/>
                        </a:rPr>
                        <a:t>Combining </a:t>
                      </a:r>
                      <a:r>
                        <a:rPr sz="1300" dirty="0">
                          <a:latin typeface="Times New Roman"/>
                          <a:cs typeface="Times New Roman"/>
                        </a:rPr>
                        <a:t> differential</a:t>
                      </a:r>
                      <a:r>
                        <a:rPr sz="1300" spc="5" dirty="0">
                          <a:latin typeface="Times New Roman"/>
                          <a:cs typeface="Times New Roman"/>
                        </a:rPr>
                        <a:t> </a:t>
                      </a:r>
                      <a:r>
                        <a:rPr sz="1300" dirty="0">
                          <a:latin typeface="Times New Roman"/>
                          <a:cs typeface="Times New Roman"/>
                        </a:rPr>
                        <a:t>privacy</a:t>
                      </a:r>
                      <a:r>
                        <a:rPr sz="1300" spc="5" dirty="0">
                          <a:latin typeface="Times New Roman"/>
                          <a:cs typeface="Times New Roman"/>
                        </a:rPr>
                        <a:t> </a:t>
                      </a:r>
                      <a:r>
                        <a:rPr sz="1300" spc="-5" dirty="0">
                          <a:latin typeface="Times New Roman"/>
                          <a:cs typeface="Times New Roman"/>
                        </a:rPr>
                        <a:t>with</a:t>
                      </a:r>
                      <a:r>
                        <a:rPr sz="1300" dirty="0">
                          <a:latin typeface="Times New Roman"/>
                          <a:cs typeface="Times New Roman"/>
                        </a:rPr>
                        <a:t> </a:t>
                      </a:r>
                      <a:r>
                        <a:rPr sz="1300" spc="-10" dirty="0">
                          <a:latin typeface="Times New Roman"/>
                          <a:cs typeface="Times New Roman"/>
                        </a:rPr>
                        <a:t>secure</a:t>
                      </a:r>
                      <a:r>
                        <a:rPr sz="1300" spc="310" dirty="0">
                          <a:latin typeface="Times New Roman"/>
                          <a:cs typeface="Times New Roman"/>
                        </a:rPr>
                        <a:t> </a:t>
                      </a:r>
                      <a:r>
                        <a:rPr sz="1300" dirty="0">
                          <a:latin typeface="Times New Roman"/>
                          <a:cs typeface="Times New Roman"/>
                        </a:rPr>
                        <a:t>multiparty </a:t>
                      </a:r>
                      <a:r>
                        <a:rPr sz="1300" spc="5" dirty="0">
                          <a:latin typeface="Times New Roman"/>
                          <a:cs typeface="Times New Roman"/>
                        </a:rPr>
                        <a:t> </a:t>
                      </a:r>
                      <a:r>
                        <a:rPr sz="1300" spc="-5" dirty="0">
                          <a:latin typeface="Times New Roman"/>
                          <a:cs typeface="Times New Roman"/>
                        </a:rPr>
                        <a:t>computation which </a:t>
                      </a:r>
                      <a:r>
                        <a:rPr sz="1300" dirty="0">
                          <a:latin typeface="Times New Roman"/>
                          <a:cs typeface="Times New Roman"/>
                        </a:rPr>
                        <a:t>enables </a:t>
                      </a:r>
                      <a:r>
                        <a:rPr sz="1300" spc="-5" dirty="0">
                          <a:latin typeface="Times New Roman"/>
                          <a:cs typeface="Times New Roman"/>
                        </a:rPr>
                        <a:t>to reduce the growth of </a:t>
                      </a:r>
                      <a:r>
                        <a:rPr sz="1300" dirty="0">
                          <a:latin typeface="Times New Roman"/>
                          <a:cs typeface="Times New Roman"/>
                        </a:rPr>
                        <a:t> </a:t>
                      </a:r>
                      <a:r>
                        <a:rPr sz="1300" spc="-5" dirty="0">
                          <a:latin typeface="Times New Roman"/>
                          <a:cs typeface="Times New Roman"/>
                        </a:rPr>
                        <a:t>noise</a:t>
                      </a:r>
                      <a:r>
                        <a:rPr sz="1300" dirty="0">
                          <a:latin typeface="Times New Roman"/>
                          <a:cs typeface="Times New Roman"/>
                        </a:rPr>
                        <a:t> </a:t>
                      </a:r>
                      <a:r>
                        <a:rPr sz="1300" spc="-10" dirty="0">
                          <a:latin typeface="Times New Roman"/>
                          <a:cs typeface="Times New Roman"/>
                        </a:rPr>
                        <a:t>injection</a:t>
                      </a:r>
                      <a:r>
                        <a:rPr sz="1300" spc="-5" dirty="0">
                          <a:latin typeface="Times New Roman"/>
                          <a:cs typeface="Times New Roman"/>
                        </a:rPr>
                        <a:t> as</a:t>
                      </a:r>
                      <a:r>
                        <a:rPr sz="1300" dirty="0">
                          <a:latin typeface="Times New Roman"/>
                          <a:cs typeface="Times New Roman"/>
                        </a:rPr>
                        <a:t> </a:t>
                      </a:r>
                      <a:r>
                        <a:rPr sz="1300" spc="-5" dirty="0">
                          <a:latin typeface="Times New Roman"/>
                          <a:cs typeface="Times New Roman"/>
                        </a:rPr>
                        <a:t>the</a:t>
                      </a:r>
                      <a:r>
                        <a:rPr sz="1300" dirty="0">
                          <a:latin typeface="Times New Roman"/>
                          <a:cs typeface="Times New Roman"/>
                        </a:rPr>
                        <a:t> </a:t>
                      </a:r>
                      <a:r>
                        <a:rPr sz="1300" spc="-5" dirty="0">
                          <a:latin typeface="Times New Roman"/>
                          <a:cs typeface="Times New Roman"/>
                        </a:rPr>
                        <a:t>number</a:t>
                      </a:r>
                      <a:r>
                        <a:rPr sz="1300" dirty="0">
                          <a:latin typeface="Times New Roman"/>
                          <a:cs typeface="Times New Roman"/>
                        </a:rPr>
                        <a:t> </a:t>
                      </a:r>
                      <a:r>
                        <a:rPr sz="1300" spc="-5" dirty="0">
                          <a:latin typeface="Times New Roman"/>
                          <a:cs typeface="Times New Roman"/>
                        </a:rPr>
                        <a:t>of</a:t>
                      </a:r>
                      <a:r>
                        <a:rPr sz="1300" dirty="0">
                          <a:latin typeface="Times New Roman"/>
                          <a:cs typeface="Times New Roman"/>
                        </a:rPr>
                        <a:t> </a:t>
                      </a:r>
                      <a:r>
                        <a:rPr sz="1300" spc="-5" dirty="0">
                          <a:latin typeface="Times New Roman"/>
                          <a:cs typeface="Times New Roman"/>
                        </a:rPr>
                        <a:t>parties</a:t>
                      </a:r>
                      <a:r>
                        <a:rPr sz="1300" dirty="0">
                          <a:latin typeface="Times New Roman"/>
                          <a:cs typeface="Times New Roman"/>
                        </a:rPr>
                        <a:t> </a:t>
                      </a:r>
                      <a:r>
                        <a:rPr sz="1300" spc="-10" dirty="0">
                          <a:latin typeface="Times New Roman"/>
                          <a:cs typeface="Times New Roman"/>
                        </a:rPr>
                        <a:t>increases </a:t>
                      </a:r>
                      <a:r>
                        <a:rPr sz="1300" spc="-5" dirty="0">
                          <a:latin typeface="Times New Roman"/>
                          <a:cs typeface="Times New Roman"/>
                        </a:rPr>
                        <a:t> without sacrificing </a:t>
                      </a:r>
                      <a:r>
                        <a:rPr sz="1300" dirty="0">
                          <a:latin typeface="Times New Roman"/>
                          <a:cs typeface="Times New Roman"/>
                        </a:rPr>
                        <a:t>privacy </a:t>
                      </a:r>
                      <a:r>
                        <a:rPr sz="1300" spc="-5" dirty="0">
                          <a:latin typeface="Times New Roman"/>
                          <a:cs typeface="Times New Roman"/>
                        </a:rPr>
                        <a:t>while maintaining a </a:t>
                      </a:r>
                      <a:r>
                        <a:rPr sz="1300" dirty="0">
                          <a:latin typeface="Times New Roman"/>
                          <a:cs typeface="Times New Roman"/>
                        </a:rPr>
                        <a:t>pre- </a:t>
                      </a:r>
                      <a:r>
                        <a:rPr sz="1300" spc="5" dirty="0">
                          <a:latin typeface="Times New Roman"/>
                          <a:cs typeface="Times New Roman"/>
                        </a:rPr>
                        <a:t> </a:t>
                      </a:r>
                      <a:r>
                        <a:rPr sz="1300" spc="-5" dirty="0">
                          <a:latin typeface="Times New Roman"/>
                          <a:cs typeface="Times New Roman"/>
                        </a:rPr>
                        <a:t>defined rate</a:t>
                      </a:r>
                      <a:r>
                        <a:rPr sz="1300" spc="10" dirty="0">
                          <a:latin typeface="Times New Roman"/>
                          <a:cs typeface="Times New Roman"/>
                        </a:rPr>
                        <a:t> </a:t>
                      </a:r>
                      <a:r>
                        <a:rPr sz="1300" spc="-5" dirty="0">
                          <a:latin typeface="Times New Roman"/>
                          <a:cs typeface="Times New Roman"/>
                        </a:rPr>
                        <a:t>of trust.</a:t>
                      </a:r>
                      <a:endParaRPr sz="1300">
                        <a:latin typeface="Times New Roman"/>
                        <a:cs typeface="Times New Roman"/>
                      </a:endParaRPr>
                    </a:p>
                  </a:txBody>
                  <a:tcPr marL="0" marR="0" marT="673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90805">
                        <a:lnSpc>
                          <a:spcPct val="114999"/>
                        </a:lnSpc>
                        <a:spcBef>
                          <a:spcPts val="530"/>
                        </a:spcBef>
                      </a:pPr>
                      <a:r>
                        <a:rPr sz="1300" spc="-5" dirty="0">
                          <a:latin typeface="Times New Roman"/>
                          <a:cs typeface="Times New Roman"/>
                        </a:rPr>
                        <a:t>This </a:t>
                      </a:r>
                      <a:r>
                        <a:rPr sz="1300" spc="-10" dirty="0">
                          <a:latin typeface="Times New Roman"/>
                          <a:cs typeface="Times New Roman"/>
                        </a:rPr>
                        <a:t>system </a:t>
                      </a:r>
                      <a:r>
                        <a:rPr sz="1300" spc="-5" dirty="0">
                          <a:latin typeface="Times New Roman"/>
                          <a:cs typeface="Times New Roman"/>
                        </a:rPr>
                        <a:t>can be </a:t>
                      </a:r>
                      <a:r>
                        <a:rPr sz="1300" spc="-310" dirty="0">
                          <a:latin typeface="Times New Roman"/>
                          <a:cs typeface="Times New Roman"/>
                        </a:rPr>
                        <a:t> </a:t>
                      </a:r>
                      <a:r>
                        <a:rPr sz="1300" spc="-5" dirty="0">
                          <a:latin typeface="Times New Roman"/>
                          <a:cs typeface="Times New Roman"/>
                        </a:rPr>
                        <a:t>used to train a </a:t>
                      </a:r>
                      <a:r>
                        <a:rPr sz="1300" dirty="0">
                          <a:latin typeface="Times New Roman"/>
                          <a:cs typeface="Times New Roman"/>
                        </a:rPr>
                        <a:t> </a:t>
                      </a:r>
                      <a:r>
                        <a:rPr sz="1300" spc="-5" dirty="0">
                          <a:latin typeface="Times New Roman"/>
                          <a:cs typeface="Times New Roman"/>
                        </a:rPr>
                        <a:t>variety of machine </a:t>
                      </a:r>
                      <a:r>
                        <a:rPr sz="1300" spc="-310" dirty="0">
                          <a:latin typeface="Times New Roman"/>
                          <a:cs typeface="Times New Roman"/>
                        </a:rPr>
                        <a:t> </a:t>
                      </a:r>
                      <a:r>
                        <a:rPr sz="1300" spc="-5" dirty="0">
                          <a:latin typeface="Times New Roman"/>
                          <a:cs typeface="Times New Roman"/>
                        </a:rPr>
                        <a:t>learning </a:t>
                      </a:r>
                      <a:r>
                        <a:rPr sz="1300" spc="-10" dirty="0">
                          <a:latin typeface="Times New Roman"/>
                          <a:cs typeface="Times New Roman"/>
                        </a:rPr>
                        <a:t>models, </a:t>
                      </a:r>
                      <a:r>
                        <a:rPr sz="1300" spc="-5" dirty="0">
                          <a:latin typeface="Times New Roman"/>
                          <a:cs typeface="Times New Roman"/>
                        </a:rPr>
                        <a:t> which demonstrate </a:t>
                      </a:r>
                      <a:r>
                        <a:rPr sz="1300" spc="-310" dirty="0">
                          <a:latin typeface="Times New Roman"/>
                          <a:cs typeface="Times New Roman"/>
                        </a:rPr>
                        <a:t> </a:t>
                      </a:r>
                      <a:r>
                        <a:rPr sz="1300" spc="-5" dirty="0">
                          <a:latin typeface="Times New Roman"/>
                          <a:cs typeface="Times New Roman"/>
                        </a:rPr>
                        <a:t>that our approach </a:t>
                      </a:r>
                      <a:r>
                        <a:rPr sz="1300" dirty="0">
                          <a:latin typeface="Times New Roman"/>
                          <a:cs typeface="Times New Roman"/>
                        </a:rPr>
                        <a:t> </a:t>
                      </a:r>
                      <a:r>
                        <a:rPr sz="1300" spc="-5" dirty="0">
                          <a:latin typeface="Times New Roman"/>
                          <a:cs typeface="Times New Roman"/>
                        </a:rPr>
                        <a:t>out-performs</a:t>
                      </a:r>
                      <a:r>
                        <a:rPr sz="1300" spc="5" dirty="0">
                          <a:latin typeface="Times New Roman"/>
                          <a:cs typeface="Times New Roman"/>
                        </a:rPr>
                        <a:t> </a:t>
                      </a:r>
                      <a:r>
                        <a:rPr sz="1300" spc="-5" dirty="0">
                          <a:latin typeface="Times New Roman"/>
                          <a:cs typeface="Times New Roman"/>
                        </a:rPr>
                        <a:t>state </a:t>
                      </a:r>
                      <a:r>
                        <a:rPr sz="1300" dirty="0">
                          <a:latin typeface="Times New Roman"/>
                          <a:cs typeface="Times New Roman"/>
                        </a:rPr>
                        <a:t> </a:t>
                      </a:r>
                      <a:r>
                        <a:rPr sz="1300" spc="-5" dirty="0">
                          <a:latin typeface="Times New Roman"/>
                          <a:cs typeface="Times New Roman"/>
                        </a:rPr>
                        <a:t>of</a:t>
                      </a:r>
                      <a:r>
                        <a:rPr sz="1300" spc="315" dirty="0">
                          <a:latin typeface="Times New Roman"/>
                          <a:cs typeface="Times New Roman"/>
                        </a:rPr>
                        <a:t> </a:t>
                      </a:r>
                      <a:r>
                        <a:rPr sz="1300" spc="-5" dirty="0">
                          <a:latin typeface="Times New Roman"/>
                          <a:cs typeface="Times New Roman"/>
                        </a:rPr>
                        <a:t>the art </a:t>
                      </a:r>
                      <a:r>
                        <a:rPr sz="1300" dirty="0">
                          <a:latin typeface="Times New Roman"/>
                          <a:cs typeface="Times New Roman"/>
                        </a:rPr>
                        <a:t> </a:t>
                      </a:r>
                      <a:r>
                        <a:rPr sz="1300" spc="-10" dirty="0">
                          <a:latin typeface="Times New Roman"/>
                          <a:cs typeface="Times New Roman"/>
                        </a:rPr>
                        <a:t>solutions.</a:t>
                      </a:r>
                      <a:endParaRPr sz="1300">
                        <a:latin typeface="Times New Roman"/>
                        <a:cs typeface="Times New Roman"/>
                      </a:endParaRPr>
                    </a:p>
                  </a:txBody>
                  <a:tcPr marL="0" marR="0" marT="673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83820" algn="just">
                        <a:lnSpc>
                          <a:spcPct val="115100"/>
                        </a:lnSpc>
                        <a:spcBef>
                          <a:spcPts val="530"/>
                        </a:spcBef>
                        <a:tabLst>
                          <a:tab pos="1157605" algn="l"/>
                        </a:tabLst>
                      </a:pPr>
                      <a:r>
                        <a:rPr sz="1300" spc="-5" dirty="0">
                          <a:latin typeface="Times New Roman"/>
                          <a:cs typeface="Times New Roman"/>
                        </a:rPr>
                        <a:t>Hybrid</a:t>
                      </a:r>
                      <a:r>
                        <a:rPr sz="1300" dirty="0">
                          <a:latin typeface="Times New Roman"/>
                          <a:cs typeface="Times New Roman"/>
                        </a:rPr>
                        <a:t> approach </a:t>
                      </a:r>
                      <a:r>
                        <a:rPr sz="1300" spc="-310" dirty="0">
                          <a:latin typeface="Times New Roman"/>
                          <a:cs typeface="Times New Roman"/>
                        </a:rPr>
                        <a:t> </a:t>
                      </a:r>
                      <a:r>
                        <a:rPr sz="1300" spc="-10" dirty="0">
                          <a:latin typeface="Times New Roman"/>
                          <a:cs typeface="Times New Roman"/>
                        </a:rPr>
                        <a:t>leads</a:t>
                      </a:r>
                      <a:r>
                        <a:rPr sz="1300" spc="-5" dirty="0">
                          <a:latin typeface="Times New Roman"/>
                          <a:cs typeface="Times New Roman"/>
                        </a:rPr>
                        <a:t> to</a:t>
                      </a:r>
                      <a:r>
                        <a:rPr sz="1300" dirty="0">
                          <a:latin typeface="Times New Roman"/>
                          <a:cs typeface="Times New Roman"/>
                        </a:rPr>
                        <a:t> </a:t>
                      </a:r>
                      <a:r>
                        <a:rPr sz="1300" spc="-5" dirty="0">
                          <a:latin typeface="Times New Roman"/>
                          <a:cs typeface="Times New Roman"/>
                        </a:rPr>
                        <a:t>moderate </a:t>
                      </a:r>
                      <a:r>
                        <a:rPr sz="1300" dirty="0">
                          <a:latin typeface="Times New Roman"/>
                          <a:cs typeface="Times New Roman"/>
                        </a:rPr>
                        <a:t> priva</a:t>
                      </a:r>
                      <a:r>
                        <a:rPr sz="1300" spc="20" dirty="0">
                          <a:latin typeface="Times New Roman"/>
                          <a:cs typeface="Times New Roman"/>
                        </a:rPr>
                        <a:t>c</a:t>
                      </a:r>
                      <a:r>
                        <a:rPr sz="1300" dirty="0">
                          <a:latin typeface="Times New Roman"/>
                          <a:cs typeface="Times New Roman"/>
                        </a:rPr>
                        <a:t>y	and  </a:t>
                      </a:r>
                      <a:r>
                        <a:rPr sz="1300" spc="-10" dirty="0">
                          <a:latin typeface="Times New Roman"/>
                          <a:cs typeface="Times New Roman"/>
                        </a:rPr>
                        <a:t>security</a:t>
                      </a:r>
                      <a:endParaRPr sz="1300" dirty="0">
                        <a:latin typeface="Times New Roman"/>
                        <a:cs typeface="Times New Roman"/>
                      </a:endParaRPr>
                    </a:p>
                  </a:txBody>
                  <a:tcPr marL="0" marR="0" marT="673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2028101">
                <a:tc>
                  <a:txBody>
                    <a:bodyPr/>
                    <a:lstStyle/>
                    <a:p>
                      <a:pPr marL="91440">
                        <a:lnSpc>
                          <a:spcPct val="100000"/>
                        </a:lnSpc>
                        <a:spcBef>
                          <a:spcPts val="685"/>
                        </a:spcBef>
                      </a:pPr>
                      <a:r>
                        <a:rPr sz="1300" b="1" spc="-5" dirty="0">
                          <a:latin typeface="Times New Roman"/>
                          <a:cs typeface="Times New Roman"/>
                        </a:rPr>
                        <a:t>10</a:t>
                      </a:r>
                      <a:endParaRPr sz="13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5090">
                        <a:lnSpc>
                          <a:spcPct val="115300"/>
                        </a:lnSpc>
                        <a:spcBef>
                          <a:spcPts val="530"/>
                        </a:spcBef>
                      </a:pPr>
                      <a:r>
                        <a:rPr sz="1300" spc="-5" dirty="0">
                          <a:latin typeface="Times New Roman"/>
                          <a:cs typeface="Times New Roman"/>
                        </a:rPr>
                        <a:t>Blockchain-enabled </a:t>
                      </a:r>
                      <a:r>
                        <a:rPr sz="1300" dirty="0">
                          <a:latin typeface="Times New Roman"/>
                          <a:cs typeface="Times New Roman"/>
                        </a:rPr>
                        <a:t> </a:t>
                      </a:r>
                      <a:r>
                        <a:rPr sz="1300" spc="-5" dirty="0">
                          <a:latin typeface="Times New Roman"/>
                          <a:cs typeface="Times New Roman"/>
                        </a:rPr>
                        <a:t>Federated</a:t>
                      </a:r>
                      <a:r>
                        <a:rPr sz="1300" spc="185" dirty="0">
                          <a:latin typeface="Times New Roman"/>
                          <a:cs typeface="Times New Roman"/>
                        </a:rPr>
                        <a:t> </a:t>
                      </a:r>
                      <a:r>
                        <a:rPr sz="1300" spc="-5" dirty="0">
                          <a:latin typeface="Times New Roman"/>
                          <a:cs typeface="Times New Roman"/>
                        </a:rPr>
                        <a:t>Learning: </a:t>
                      </a:r>
                      <a:r>
                        <a:rPr sz="1300" spc="-310" dirty="0">
                          <a:latin typeface="Times New Roman"/>
                          <a:cs typeface="Times New Roman"/>
                        </a:rPr>
                        <a:t> </a:t>
                      </a:r>
                      <a:r>
                        <a:rPr sz="1300" spc="-5" dirty="0">
                          <a:latin typeface="Times New Roman"/>
                          <a:cs typeface="Times New Roman"/>
                        </a:rPr>
                        <a:t>A</a:t>
                      </a:r>
                      <a:r>
                        <a:rPr sz="1300" spc="-15" dirty="0">
                          <a:latin typeface="Times New Roman"/>
                          <a:cs typeface="Times New Roman"/>
                        </a:rPr>
                        <a:t> </a:t>
                      </a:r>
                      <a:r>
                        <a:rPr sz="1300" spc="-5" dirty="0">
                          <a:latin typeface="Times New Roman"/>
                          <a:cs typeface="Times New Roman"/>
                        </a:rPr>
                        <a:t>Survey</a:t>
                      </a:r>
                      <a:r>
                        <a:rPr sz="1300" spc="10" dirty="0">
                          <a:latin typeface="Times New Roman"/>
                          <a:cs typeface="Times New Roman"/>
                        </a:rPr>
                        <a:t> </a:t>
                      </a:r>
                      <a:r>
                        <a:rPr sz="1300" spc="-5" dirty="0">
                          <a:latin typeface="Times New Roman"/>
                          <a:cs typeface="Times New Roman"/>
                        </a:rPr>
                        <a:t>(</a:t>
                      </a:r>
                      <a:r>
                        <a:rPr sz="1400" spc="-5" dirty="0">
                          <a:latin typeface="Arial MT"/>
                          <a:cs typeface="Arial MT"/>
                        </a:rPr>
                        <a:t>2023</a:t>
                      </a:r>
                      <a:r>
                        <a:rPr sz="1300" spc="-5" dirty="0">
                          <a:latin typeface="Times New Roman"/>
                          <a:cs typeface="Times New Roman"/>
                        </a:rPr>
                        <a:t>)</a:t>
                      </a:r>
                      <a:endParaRPr sz="1300">
                        <a:latin typeface="Times New Roman"/>
                        <a:cs typeface="Times New Roman"/>
                      </a:endParaRPr>
                    </a:p>
                  </a:txBody>
                  <a:tcPr marL="0" marR="0" marT="6731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3820" algn="just">
                        <a:lnSpc>
                          <a:spcPct val="114999"/>
                        </a:lnSpc>
                        <a:spcBef>
                          <a:spcPts val="535"/>
                        </a:spcBef>
                      </a:pPr>
                      <a:r>
                        <a:rPr sz="1300" spc="-5" dirty="0">
                          <a:latin typeface="Times New Roman"/>
                          <a:cs typeface="Times New Roman"/>
                        </a:rPr>
                        <a:t>Introduced a Blockchain-enabled Federated Learning </a:t>
                      </a:r>
                      <a:r>
                        <a:rPr sz="1300" dirty="0">
                          <a:latin typeface="Times New Roman"/>
                          <a:cs typeface="Times New Roman"/>
                        </a:rPr>
                        <a:t> </a:t>
                      </a:r>
                      <a:r>
                        <a:rPr sz="1300" spc="-5" dirty="0">
                          <a:latin typeface="Times New Roman"/>
                          <a:cs typeface="Times New Roman"/>
                        </a:rPr>
                        <a:t>that</a:t>
                      </a:r>
                      <a:r>
                        <a:rPr sz="1300" dirty="0">
                          <a:latin typeface="Times New Roman"/>
                          <a:cs typeface="Times New Roman"/>
                        </a:rPr>
                        <a:t> </a:t>
                      </a:r>
                      <a:r>
                        <a:rPr sz="1300" spc="-5" dirty="0">
                          <a:latin typeface="Times New Roman"/>
                          <a:cs typeface="Times New Roman"/>
                        </a:rPr>
                        <a:t>has</a:t>
                      </a:r>
                      <a:r>
                        <a:rPr sz="1300" dirty="0">
                          <a:latin typeface="Times New Roman"/>
                          <a:cs typeface="Times New Roman"/>
                        </a:rPr>
                        <a:t> </a:t>
                      </a:r>
                      <a:r>
                        <a:rPr sz="1300" spc="-5" dirty="0">
                          <a:latin typeface="Times New Roman"/>
                          <a:cs typeface="Times New Roman"/>
                        </a:rPr>
                        <a:t>been</a:t>
                      </a:r>
                      <a:r>
                        <a:rPr sz="1300" dirty="0">
                          <a:latin typeface="Times New Roman"/>
                          <a:cs typeface="Times New Roman"/>
                        </a:rPr>
                        <a:t> </a:t>
                      </a:r>
                      <a:r>
                        <a:rPr sz="1300" spc="-5" dirty="0">
                          <a:latin typeface="Times New Roman"/>
                          <a:cs typeface="Times New Roman"/>
                        </a:rPr>
                        <a:t>and</a:t>
                      </a:r>
                      <a:r>
                        <a:rPr sz="1300" dirty="0">
                          <a:latin typeface="Times New Roman"/>
                          <a:cs typeface="Times New Roman"/>
                        </a:rPr>
                        <a:t> will</a:t>
                      </a:r>
                      <a:r>
                        <a:rPr sz="1300" spc="5" dirty="0">
                          <a:latin typeface="Times New Roman"/>
                          <a:cs typeface="Times New Roman"/>
                        </a:rPr>
                        <a:t> </a:t>
                      </a:r>
                      <a:r>
                        <a:rPr sz="1300" spc="-5" dirty="0">
                          <a:latin typeface="Times New Roman"/>
                          <a:cs typeface="Times New Roman"/>
                        </a:rPr>
                        <a:t>keep</a:t>
                      </a:r>
                      <a:r>
                        <a:rPr sz="1300" dirty="0">
                          <a:latin typeface="Times New Roman"/>
                          <a:cs typeface="Times New Roman"/>
                        </a:rPr>
                        <a:t> </a:t>
                      </a:r>
                      <a:r>
                        <a:rPr sz="1300" spc="-5" dirty="0">
                          <a:latin typeface="Times New Roman"/>
                          <a:cs typeface="Times New Roman"/>
                        </a:rPr>
                        <a:t>generating</a:t>
                      </a:r>
                      <a:r>
                        <a:rPr sz="1300" dirty="0">
                          <a:latin typeface="Times New Roman"/>
                          <a:cs typeface="Times New Roman"/>
                        </a:rPr>
                        <a:t> </a:t>
                      </a:r>
                      <a:r>
                        <a:rPr sz="1300" spc="-5" dirty="0">
                          <a:latin typeface="Times New Roman"/>
                          <a:cs typeface="Times New Roman"/>
                        </a:rPr>
                        <a:t>widespread </a:t>
                      </a:r>
                      <a:r>
                        <a:rPr sz="1300" spc="-310" dirty="0">
                          <a:latin typeface="Times New Roman"/>
                          <a:cs typeface="Times New Roman"/>
                        </a:rPr>
                        <a:t> </a:t>
                      </a:r>
                      <a:r>
                        <a:rPr sz="1300" spc="-5" dirty="0">
                          <a:latin typeface="Times New Roman"/>
                          <a:cs typeface="Times New Roman"/>
                        </a:rPr>
                        <a:t>attention </a:t>
                      </a:r>
                      <a:r>
                        <a:rPr sz="1300" dirty="0">
                          <a:latin typeface="Times New Roman"/>
                          <a:cs typeface="Times New Roman"/>
                        </a:rPr>
                        <a:t>in </a:t>
                      </a:r>
                      <a:r>
                        <a:rPr sz="1300" spc="-10" dirty="0">
                          <a:latin typeface="Times New Roman"/>
                          <a:cs typeface="Times New Roman"/>
                        </a:rPr>
                        <a:t>this </a:t>
                      </a:r>
                      <a:r>
                        <a:rPr sz="1300" dirty="0">
                          <a:latin typeface="Times New Roman"/>
                          <a:cs typeface="Times New Roman"/>
                        </a:rPr>
                        <a:t>big data </a:t>
                      </a:r>
                      <a:r>
                        <a:rPr sz="1300" spc="-5" dirty="0">
                          <a:latin typeface="Times New Roman"/>
                          <a:cs typeface="Times New Roman"/>
                        </a:rPr>
                        <a:t>era. However, the existing </a:t>
                      </a:r>
                      <a:r>
                        <a:rPr sz="1300" dirty="0">
                          <a:latin typeface="Times New Roman"/>
                          <a:cs typeface="Times New Roman"/>
                        </a:rPr>
                        <a:t> </a:t>
                      </a:r>
                      <a:r>
                        <a:rPr sz="1300" spc="-5" dirty="0">
                          <a:latin typeface="Times New Roman"/>
                          <a:cs typeface="Times New Roman"/>
                        </a:rPr>
                        <a:t>paradigms</a:t>
                      </a:r>
                      <a:r>
                        <a:rPr sz="1300" dirty="0">
                          <a:latin typeface="Times New Roman"/>
                          <a:cs typeface="Times New Roman"/>
                        </a:rPr>
                        <a:t> </a:t>
                      </a:r>
                      <a:r>
                        <a:rPr sz="1300" spc="-5" dirty="0">
                          <a:latin typeface="Times New Roman"/>
                          <a:cs typeface="Times New Roman"/>
                        </a:rPr>
                        <a:t>become</a:t>
                      </a:r>
                      <a:r>
                        <a:rPr sz="1300" dirty="0">
                          <a:latin typeface="Times New Roman"/>
                          <a:cs typeface="Times New Roman"/>
                        </a:rPr>
                        <a:t> </a:t>
                      </a:r>
                      <a:r>
                        <a:rPr sz="1300" spc="-5" dirty="0">
                          <a:latin typeface="Times New Roman"/>
                          <a:cs typeface="Times New Roman"/>
                        </a:rPr>
                        <a:t>increasingly</a:t>
                      </a:r>
                      <a:r>
                        <a:rPr sz="1300" dirty="0">
                          <a:latin typeface="Times New Roman"/>
                          <a:cs typeface="Times New Roman"/>
                        </a:rPr>
                        <a:t> </a:t>
                      </a:r>
                      <a:r>
                        <a:rPr sz="1300" spc="-5" dirty="0">
                          <a:latin typeface="Times New Roman"/>
                          <a:cs typeface="Times New Roman"/>
                        </a:rPr>
                        <a:t>impractical</a:t>
                      </a:r>
                      <a:r>
                        <a:rPr sz="1300" dirty="0">
                          <a:latin typeface="Times New Roman"/>
                          <a:cs typeface="Times New Roman"/>
                        </a:rPr>
                        <a:t> </a:t>
                      </a:r>
                      <a:r>
                        <a:rPr sz="1300" spc="-5" dirty="0">
                          <a:latin typeface="Times New Roman"/>
                          <a:cs typeface="Times New Roman"/>
                        </a:rPr>
                        <a:t>and </a:t>
                      </a:r>
                      <a:r>
                        <a:rPr sz="1300" dirty="0">
                          <a:latin typeface="Times New Roman"/>
                          <a:cs typeface="Times New Roman"/>
                        </a:rPr>
                        <a:t> difficult</a:t>
                      </a:r>
                      <a:r>
                        <a:rPr sz="1300" spc="5" dirty="0">
                          <a:latin typeface="Times New Roman"/>
                          <a:cs typeface="Times New Roman"/>
                        </a:rPr>
                        <a:t> </a:t>
                      </a:r>
                      <a:r>
                        <a:rPr sz="1300" spc="-5" dirty="0">
                          <a:latin typeface="Times New Roman"/>
                          <a:cs typeface="Times New Roman"/>
                        </a:rPr>
                        <a:t>to</a:t>
                      </a:r>
                      <a:r>
                        <a:rPr sz="1300" dirty="0">
                          <a:latin typeface="Times New Roman"/>
                          <a:cs typeface="Times New Roman"/>
                        </a:rPr>
                        <a:t> follow</a:t>
                      </a:r>
                      <a:r>
                        <a:rPr sz="1300" spc="5" dirty="0">
                          <a:latin typeface="Times New Roman"/>
                          <a:cs typeface="Times New Roman"/>
                        </a:rPr>
                        <a:t> </a:t>
                      </a:r>
                      <a:r>
                        <a:rPr sz="1300" dirty="0">
                          <a:latin typeface="Times New Roman"/>
                          <a:cs typeface="Times New Roman"/>
                        </a:rPr>
                        <a:t>from</a:t>
                      </a:r>
                      <a:r>
                        <a:rPr sz="1300" spc="5" dirty="0">
                          <a:latin typeface="Times New Roman"/>
                          <a:cs typeface="Times New Roman"/>
                        </a:rPr>
                        <a:t> </a:t>
                      </a:r>
                      <a:r>
                        <a:rPr sz="1300" spc="-5" dirty="0">
                          <a:latin typeface="Times New Roman"/>
                          <a:cs typeface="Times New Roman"/>
                        </a:rPr>
                        <a:t>both</a:t>
                      </a:r>
                      <a:r>
                        <a:rPr sz="1300" dirty="0">
                          <a:latin typeface="Times New Roman"/>
                          <a:cs typeface="Times New Roman"/>
                        </a:rPr>
                        <a:t> </a:t>
                      </a:r>
                      <a:r>
                        <a:rPr sz="1300" spc="-5" dirty="0">
                          <a:latin typeface="Times New Roman"/>
                          <a:cs typeface="Times New Roman"/>
                        </a:rPr>
                        <a:t>perspectives</a:t>
                      </a:r>
                      <a:r>
                        <a:rPr sz="1300" dirty="0">
                          <a:latin typeface="Times New Roman"/>
                          <a:cs typeface="Times New Roman"/>
                        </a:rPr>
                        <a:t> </a:t>
                      </a:r>
                      <a:r>
                        <a:rPr sz="1300" spc="-5" dirty="0">
                          <a:latin typeface="Times New Roman"/>
                          <a:cs typeface="Times New Roman"/>
                        </a:rPr>
                        <a:t>of </a:t>
                      </a:r>
                      <a:r>
                        <a:rPr sz="1300" dirty="0">
                          <a:latin typeface="Times New Roman"/>
                          <a:cs typeface="Times New Roman"/>
                        </a:rPr>
                        <a:t> introductory and in-depth </a:t>
                      </a:r>
                      <a:r>
                        <a:rPr sz="1300" spc="-5" dirty="0">
                          <a:latin typeface="Times New Roman"/>
                          <a:cs typeface="Times New Roman"/>
                        </a:rPr>
                        <a:t>exploration of state-of-the- </a:t>
                      </a:r>
                      <a:r>
                        <a:rPr sz="1300" dirty="0">
                          <a:latin typeface="Times New Roman"/>
                          <a:cs typeface="Times New Roman"/>
                        </a:rPr>
                        <a:t> </a:t>
                      </a:r>
                      <a:r>
                        <a:rPr sz="1300" spc="-5" dirty="0">
                          <a:latin typeface="Times New Roman"/>
                          <a:cs typeface="Times New Roman"/>
                        </a:rPr>
                        <a:t>art</a:t>
                      </a:r>
                      <a:r>
                        <a:rPr sz="1300" spc="5" dirty="0">
                          <a:latin typeface="Times New Roman"/>
                          <a:cs typeface="Times New Roman"/>
                        </a:rPr>
                        <a:t> </a:t>
                      </a:r>
                      <a:r>
                        <a:rPr sz="1300" spc="-5" dirty="0">
                          <a:latin typeface="Times New Roman"/>
                          <a:cs typeface="Times New Roman"/>
                        </a:rPr>
                        <a:t>models.</a:t>
                      </a:r>
                      <a:endParaRPr sz="1300">
                        <a:latin typeface="Times New Roman"/>
                        <a:cs typeface="Times New Roman"/>
                      </a:endParaRPr>
                    </a:p>
                  </a:txBody>
                  <a:tcPr marL="0" marR="0" marT="6794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91770">
                        <a:lnSpc>
                          <a:spcPct val="114999"/>
                        </a:lnSpc>
                        <a:spcBef>
                          <a:spcPts val="535"/>
                        </a:spcBef>
                      </a:pPr>
                      <a:r>
                        <a:rPr sz="1300" spc="-5" dirty="0">
                          <a:latin typeface="Times New Roman"/>
                          <a:cs typeface="Times New Roman"/>
                        </a:rPr>
                        <a:t>Systematically </a:t>
                      </a:r>
                      <a:r>
                        <a:rPr sz="1300" dirty="0">
                          <a:latin typeface="Times New Roman"/>
                          <a:cs typeface="Times New Roman"/>
                        </a:rPr>
                        <a:t> </a:t>
                      </a:r>
                      <a:r>
                        <a:rPr sz="1300" spc="-10" dirty="0">
                          <a:latin typeface="Times New Roman"/>
                          <a:cs typeface="Times New Roman"/>
                        </a:rPr>
                        <a:t>introduced</a:t>
                      </a:r>
                      <a:r>
                        <a:rPr sz="1300" spc="10" dirty="0">
                          <a:latin typeface="Times New Roman"/>
                          <a:cs typeface="Times New Roman"/>
                        </a:rPr>
                        <a:t> </a:t>
                      </a:r>
                      <a:r>
                        <a:rPr sz="1300" spc="-10" dirty="0">
                          <a:latin typeface="Times New Roman"/>
                          <a:cs typeface="Times New Roman"/>
                        </a:rPr>
                        <a:t>the </a:t>
                      </a:r>
                      <a:r>
                        <a:rPr sz="1300" spc="-5" dirty="0">
                          <a:latin typeface="Times New Roman"/>
                          <a:cs typeface="Times New Roman"/>
                        </a:rPr>
                        <a:t> evaluation</a:t>
                      </a:r>
                      <a:r>
                        <a:rPr sz="1300" spc="-60" dirty="0">
                          <a:latin typeface="Times New Roman"/>
                          <a:cs typeface="Times New Roman"/>
                        </a:rPr>
                        <a:t> </a:t>
                      </a:r>
                      <a:r>
                        <a:rPr sz="1300" spc="-5" dirty="0">
                          <a:latin typeface="Times New Roman"/>
                          <a:cs typeface="Times New Roman"/>
                        </a:rPr>
                        <a:t>matrix </a:t>
                      </a:r>
                      <a:r>
                        <a:rPr sz="1300" spc="-310" dirty="0">
                          <a:latin typeface="Times New Roman"/>
                          <a:cs typeface="Times New Roman"/>
                        </a:rPr>
                        <a:t> </a:t>
                      </a:r>
                      <a:r>
                        <a:rPr sz="1300" spc="-5" dirty="0">
                          <a:latin typeface="Times New Roman"/>
                          <a:cs typeface="Times New Roman"/>
                        </a:rPr>
                        <a:t>and </a:t>
                      </a:r>
                      <a:r>
                        <a:rPr sz="1300" spc="-10" dirty="0">
                          <a:latin typeface="Times New Roman"/>
                          <a:cs typeface="Times New Roman"/>
                        </a:rPr>
                        <a:t>analysis </a:t>
                      </a:r>
                      <a:r>
                        <a:rPr sz="1300" spc="-5" dirty="0">
                          <a:latin typeface="Times New Roman"/>
                          <a:cs typeface="Times New Roman"/>
                        </a:rPr>
                        <a:t> criteria</a:t>
                      </a:r>
                      <a:endParaRPr sz="1300">
                        <a:latin typeface="Times New Roman"/>
                        <a:cs typeface="Times New Roman"/>
                      </a:endParaRPr>
                    </a:p>
                  </a:txBody>
                  <a:tcPr marL="0" marR="0" marT="6794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81915" algn="just">
                        <a:lnSpc>
                          <a:spcPct val="115100"/>
                        </a:lnSpc>
                        <a:spcBef>
                          <a:spcPts val="535"/>
                        </a:spcBef>
                      </a:pPr>
                      <a:r>
                        <a:rPr sz="1300" spc="-5" dirty="0">
                          <a:latin typeface="Times New Roman"/>
                          <a:cs typeface="Times New Roman"/>
                        </a:rPr>
                        <a:t>Lacking</a:t>
                      </a:r>
                      <a:r>
                        <a:rPr sz="1300" dirty="0">
                          <a:latin typeface="Times New Roman"/>
                          <a:cs typeface="Times New Roman"/>
                        </a:rPr>
                        <a:t> </a:t>
                      </a:r>
                      <a:r>
                        <a:rPr sz="1300" spc="-5" dirty="0">
                          <a:latin typeface="Times New Roman"/>
                          <a:cs typeface="Times New Roman"/>
                        </a:rPr>
                        <a:t>consensus </a:t>
                      </a:r>
                      <a:r>
                        <a:rPr sz="1300" spc="-310" dirty="0">
                          <a:latin typeface="Times New Roman"/>
                          <a:cs typeface="Times New Roman"/>
                        </a:rPr>
                        <a:t> </a:t>
                      </a:r>
                      <a:r>
                        <a:rPr sz="1300" spc="-5" dirty="0">
                          <a:latin typeface="Times New Roman"/>
                          <a:cs typeface="Times New Roman"/>
                        </a:rPr>
                        <a:t>algorithm as it </a:t>
                      </a:r>
                      <a:r>
                        <a:rPr sz="1300" dirty="0">
                          <a:latin typeface="Times New Roman"/>
                          <a:cs typeface="Times New Roman"/>
                        </a:rPr>
                        <a:t>may </a:t>
                      </a:r>
                      <a:r>
                        <a:rPr sz="1300" spc="-310" dirty="0">
                          <a:latin typeface="Times New Roman"/>
                          <a:cs typeface="Times New Roman"/>
                        </a:rPr>
                        <a:t> </a:t>
                      </a:r>
                      <a:r>
                        <a:rPr sz="1300" spc="-5" dirty="0">
                          <a:latin typeface="Times New Roman"/>
                          <a:cs typeface="Times New Roman"/>
                        </a:rPr>
                        <a:t>be</a:t>
                      </a:r>
                      <a:r>
                        <a:rPr sz="1300" spc="-20" dirty="0">
                          <a:latin typeface="Times New Roman"/>
                          <a:cs typeface="Times New Roman"/>
                        </a:rPr>
                        <a:t> </a:t>
                      </a:r>
                      <a:r>
                        <a:rPr sz="1300" spc="-5" dirty="0">
                          <a:latin typeface="Times New Roman"/>
                          <a:cs typeface="Times New Roman"/>
                        </a:rPr>
                        <a:t>prone</a:t>
                      </a:r>
                      <a:r>
                        <a:rPr sz="1300" dirty="0">
                          <a:latin typeface="Times New Roman"/>
                          <a:cs typeface="Times New Roman"/>
                        </a:rPr>
                        <a:t> </a:t>
                      </a:r>
                      <a:r>
                        <a:rPr sz="1300" spc="-5" dirty="0">
                          <a:latin typeface="Times New Roman"/>
                          <a:cs typeface="Times New Roman"/>
                        </a:rPr>
                        <a:t>to</a:t>
                      </a:r>
                      <a:r>
                        <a:rPr sz="1300" dirty="0">
                          <a:latin typeface="Times New Roman"/>
                          <a:cs typeface="Times New Roman"/>
                        </a:rPr>
                        <a:t> </a:t>
                      </a:r>
                      <a:r>
                        <a:rPr sz="1300" spc="-5" dirty="0">
                          <a:latin typeface="Times New Roman"/>
                          <a:cs typeface="Times New Roman"/>
                        </a:rPr>
                        <a:t>attacks</a:t>
                      </a:r>
                      <a:endParaRPr sz="1300" dirty="0">
                        <a:latin typeface="Times New Roman"/>
                        <a:cs typeface="Times New Roman"/>
                      </a:endParaRPr>
                    </a:p>
                  </a:txBody>
                  <a:tcPr marL="0" marR="0" marT="6794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90056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ISSUES</a:t>
            </a: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latin typeface="+mj-lt"/>
              </a:rPr>
              <a:t>Each business application has different problems and priorities which is hard to generalize.</a:t>
            </a:r>
          </a:p>
          <a:p>
            <a:pPr marL="457200" lvl="0" indent="-342900" algn="l" rtl="0">
              <a:spcBef>
                <a:spcPts val="0"/>
              </a:spcBef>
              <a:spcAft>
                <a:spcPts val="0"/>
              </a:spcAft>
              <a:buSzPts val="1800"/>
              <a:buChar char="●"/>
            </a:pPr>
            <a:endParaRPr lang="en-US" dirty="0">
              <a:latin typeface="+mj-lt"/>
            </a:endParaRPr>
          </a:p>
          <a:p>
            <a:pPr marL="457200" lvl="0" indent="-342900" algn="l" rtl="0">
              <a:spcBef>
                <a:spcPts val="0"/>
              </a:spcBef>
              <a:spcAft>
                <a:spcPts val="0"/>
              </a:spcAft>
              <a:buSzPts val="1800"/>
              <a:buChar char="●"/>
            </a:pPr>
            <a:r>
              <a:rPr lang="en-US" dirty="0">
                <a:latin typeface="+mj-lt"/>
              </a:rPr>
              <a:t>Reducing communication costs may lead to downside of security.</a:t>
            </a:r>
          </a:p>
          <a:p>
            <a:pPr marL="457200" lvl="0" indent="-342900" algn="l" rtl="0">
              <a:spcBef>
                <a:spcPts val="0"/>
              </a:spcBef>
              <a:spcAft>
                <a:spcPts val="0"/>
              </a:spcAft>
              <a:buSzPts val="1800"/>
              <a:buChar char="●"/>
            </a:pPr>
            <a:endParaRPr lang="en-US" dirty="0">
              <a:latin typeface="+mj-lt"/>
            </a:endParaRPr>
          </a:p>
          <a:p>
            <a:pPr marL="457200" lvl="0" indent="-342900" algn="l" rtl="0">
              <a:spcBef>
                <a:spcPts val="0"/>
              </a:spcBef>
              <a:spcAft>
                <a:spcPts val="0"/>
              </a:spcAft>
              <a:buSzPts val="1800"/>
              <a:buChar char="●"/>
            </a:pPr>
            <a:r>
              <a:rPr lang="en-US" dirty="0">
                <a:latin typeface="+mj-lt"/>
                <a:cs typeface="Times New Roman"/>
              </a:rPr>
              <a:t>Intensive </a:t>
            </a:r>
            <a:r>
              <a:rPr lang="en-US" spc="5" dirty="0">
                <a:latin typeface="+mj-lt"/>
                <a:cs typeface="Times New Roman"/>
              </a:rPr>
              <a:t> </a:t>
            </a:r>
            <a:r>
              <a:rPr lang="en-US" dirty="0">
                <a:latin typeface="+mj-lt"/>
                <a:cs typeface="Times New Roman"/>
              </a:rPr>
              <a:t>s</a:t>
            </a:r>
            <a:r>
              <a:rPr lang="en-US" spc="5" dirty="0">
                <a:latin typeface="+mj-lt"/>
                <a:cs typeface="Times New Roman"/>
              </a:rPr>
              <a:t>i</a:t>
            </a:r>
            <a:r>
              <a:rPr lang="en-US" spc="-15" dirty="0">
                <a:latin typeface="+mj-lt"/>
                <a:cs typeface="Times New Roman"/>
              </a:rPr>
              <a:t>m</a:t>
            </a:r>
            <a:r>
              <a:rPr lang="en-US" dirty="0">
                <a:latin typeface="+mj-lt"/>
                <a:cs typeface="Times New Roman"/>
              </a:rPr>
              <a:t>ulati</a:t>
            </a:r>
            <a:r>
              <a:rPr lang="en-US" spc="5" dirty="0">
                <a:latin typeface="+mj-lt"/>
                <a:cs typeface="Times New Roman"/>
              </a:rPr>
              <a:t>o</a:t>
            </a:r>
            <a:r>
              <a:rPr lang="en-US" dirty="0">
                <a:latin typeface="+mj-lt"/>
                <a:cs typeface="Times New Roman"/>
              </a:rPr>
              <a:t>n  </a:t>
            </a:r>
            <a:r>
              <a:rPr lang="en-US" spc="-10" dirty="0">
                <a:latin typeface="+mj-lt"/>
                <a:cs typeface="Times New Roman"/>
              </a:rPr>
              <a:t>may </a:t>
            </a:r>
            <a:r>
              <a:rPr lang="en-US" spc="-5" dirty="0">
                <a:latin typeface="+mj-lt"/>
                <a:cs typeface="Times New Roman"/>
              </a:rPr>
              <a:t>lead </a:t>
            </a:r>
            <a:r>
              <a:rPr lang="en-US" dirty="0">
                <a:latin typeface="+mj-lt"/>
                <a:cs typeface="Times New Roman"/>
              </a:rPr>
              <a:t> to low </a:t>
            </a:r>
            <a:r>
              <a:rPr lang="en-US" spc="5" dirty="0">
                <a:latin typeface="+mj-lt"/>
                <a:cs typeface="Times New Roman"/>
              </a:rPr>
              <a:t> </a:t>
            </a:r>
            <a:r>
              <a:rPr lang="en-US" spc="-5" dirty="0">
                <a:latin typeface="+mj-lt"/>
                <a:cs typeface="Times New Roman"/>
              </a:rPr>
              <a:t>accuracy </a:t>
            </a:r>
            <a:r>
              <a:rPr lang="en-US" dirty="0">
                <a:latin typeface="+mj-lt"/>
                <a:cs typeface="Times New Roman"/>
              </a:rPr>
              <a:t> </a:t>
            </a:r>
            <a:r>
              <a:rPr lang="en-US" spc="-5" dirty="0">
                <a:latin typeface="+mj-lt"/>
                <a:cs typeface="Times New Roman"/>
              </a:rPr>
              <a:t>and </a:t>
            </a:r>
            <a:r>
              <a:rPr lang="en-US" dirty="0">
                <a:latin typeface="+mj-lt"/>
                <a:cs typeface="Times New Roman"/>
              </a:rPr>
              <a:t>high </a:t>
            </a:r>
            <a:r>
              <a:rPr lang="en-US" spc="5" dirty="0">
                <a:latin typeface="+mj-lt"/>
                <a:cs typeface="Times New Roman"/>
              </a:rPr>
              <a:t> </a:t>
            </a:r>
            <a:r>
              <a:rPr lang="en-US" spc="-5" dirty="0">
                <a:latin typeface="+mj-lt"/>
                <a:cs typeface="Times New Roman"/>
              </a:rPr>
              <a:t>complexit</a:t>
            </a:r>
            <a:r>
              <a:rPr lang="en-US" dirty="0">
                <a:latin typeface="+mj-lt"/>
                <a:cs typeface="Times New Roman"/>
              </a:rPr>
              <a:t>y.</a:t>
            </a:r>
          </a:p>
          <a:p>
            <a:pPr marL="457200" lvl="0" indent="-342900" algn="l" rtl="0">
              <a:spcBef>
                <a:spcPts val="0"/>
              </a:spcBef>
              <a:spcAft>
                <a:spcPts val="0"/>
              </a:spcAft>
              <a:buSzPts val="1800"/>
              <a:buChar char="●"/>
            </a:pPr>
            <a:endParaRPr lang="en-US" dirty="0">
              <a:latin typeface="+mj-lt"/>
              <a:cs typeface="Times New Roman"/>
            </a:endParaRPr>
          </a:p>
          <a:p>
            <a:pPr marL="457200" lvl="0" indent="-342900" algn="l" rtl="0">
              <a:spcBef>
                <a:spcPts val="0"/>
              </a:spcBef>
              <a:spcAft>
                <a:spcPts val="0"/>
              </a:spcAft>
              <a:buSzPts val="1800"/>
              <a:buChar char="●"/>
            </a:pPr>
            <a:r>
              <a:rPr lang="en-US" dirty="0">
                <a:latin typeface="+mj-lt"/>
                <a:cs typeface="Times New Roman"/>
              </a:rPr>
              <a:t>Proof of Authority is more centralized when compared with Proof of Work.</a:t>
            </a:r>
          </a:p>
          <a:p>
            <a:pPr marL="457200" lvl="0" indent="-342900" algn="l" rtl="0">
              <a:spcBef>
                <a:spcPts val="0"/>
              </a:spcBef>
              <a:spcAft>
                <a:spcPts val="0"/>
              </a:spcAft>
              <a:buSzPts val="1800"/>
              <a:buChar char="●"/>
            </a:pPr>
            <a:endParaRPr lang="en-US" dirty="0">
              <a:latin typeface="+mj-lt"/>
              <a:cs typeface="Times New Roman"/>
            </a:endParaRPr>
          </a:p>
          <a:p>
            <a:pPr marL="457200" lvl="0" indent="0" algn="l" rtl="0">
              <a:spcBef>
                <a:spcPts val="1000"/>
              </a:spcBef>
              <a:spcAft>
                <a:spcPts val="1000"/>
              </a:spcAft>
              <a:buNone/>
            </a:pPr>
            <a:endParaRPr dirty="0">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5218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PROPOSED SYSTEM</a:t>
            </a:r>
            <a:endParaRPr dirty="0"/>
          </a:p>
        </p:txBody>
      </p:sp>
      <p:sp>
        <p:nvSpPr>
          <p:cNvPr id="105" name="Google Shape;105;p21"/>
          <p:cNvSpPr txBox="1">
            <a:spLocks noGrp="1"/>
          </p:cNvSpPr>
          <p:nvPr>
            <p:ph type="body" idx="1"/>
          </p:nvPr>
        </p:nvSpPr>
        <p:spPr>
          <a:xfrm>
            <a:off x="311700" y="1124881"/>
            <a:ext cx="8520600" cy="389214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US" dirty="0"/>
              <a:t>We propose a framework Decentralized Federated Learning (</a:t>
            </a:r>
            <a:r>
              <a:rPr lang="en-US" dirty="0" err="1"/>
              <a:t>DFedL</a:t>
            </a:r>
            <a:r>
              <a:rPr lang="en-US" dirty="0"/>
              <a:t>) for building a generic decentralized federated learning system using the blockchain technology, accommodating any machine learning model that is compatible with gradient descent optimization.</a:t>
            </a:r>
          </a:p>
          <a:p>
            <a:pPr marL="457200" lvl="0" indent="-334327" algn="l" rtl="0">
              <a:spcBef>
                <a:spcPts val="1000"/>
              </a:spcBef>
              <a:spcAft>
                <a:spcPts val="0"/>
              </a:spcAft>
              <a:buSzPct val="100000"/>
              <a:buChar char="●"/>
            </a:pPr>
            <a:r>
              <a:rPr lang="en-US" dirty="0" err="1"/>
              <a:t>DFedL</a:t>
            </a:r>
            <a:r>
              <a:rPr lang="en-US" dirty="0"/>
              <a:t> uses proof-of-concept used to spawn mini-systems – checkers and clients. The system design comprising of two decentralized actors: client and checker, alongside the methodology for ensuring reliable and efficient operation of the system.</a:t>
            </a:r>
          </a:p>
          <a:p>
            <a:pPr marL="457200" lvl="0" indent="-334327" algn="l" rtl="0">
              <a:spcBef>
                <a:spcPts val="1000"/>
              </a:spcBef>
              <a:spcAft>
                <a:spcPts val="0"/>
              </a:spcAft>
              <a:buSzPct val="100000"/>
              <a:buChar char="●"/>
            </a:pPr>
            <a:r>
              <a:rPr lang="en-US" dirty="0"/>
              <a:t>Hence, </a:t>
            </a:r>
            <a:r>
              <a:rPr lang="en-US" dirty="0" err="1"/>
              <a:t>DFedL</a:t>
            </a:r>
            <a:r>
              <a:rPr lang="en-US" dirty="0"/>
              <a:t> as an experimental sandbox to compare and contrast the effects of client-to-checker ratio, reward-penalty policy, and model synchronization schemes on the overall system performance, ultimately showing by example that a decentralized federated learning system is indeed a feasible alternative to more centralized architectures.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IN" sz="2800" dirty="0"/>
              <a:t>ARCHITECTURE  DIAGRAM</a:t>
            </a:r>
            <a:endParaRPr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Picture 2">
            <a:extLst>
              <a:ext uri="{FF2B5EF4-FFF2-40B4-BE49-F238E27FC236}">
                <a16:creationId xmlns:a16="http://schemas.microsoft.com/office/drawing/2014/main" id="{A5655154-9F7A-DB39-3F1B-0D47B8EB5C4D}"/>
              </a:ext>
            </a:extLst>
          </p:cNvPr>
          <p:cNvPicPr>
            <a:picLocks noChangeAspect="1"/>
          </p:cNvPicPr>
          <p:nvPr/>
        </p:nvPicPr>
        <p:blipFill>
          <a:blip r:embed="rId3"/>
          <a:stretch>
            <a:fillRect/>
          </a:stretch>
        </p:blipFill>
        <p:spPr>
          <a:xfrm>
            <a:off x="1914946" y="0"/>
            <a:ext cx="5314107"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LIST OF MODULES</a:t>
            </a:r>
            <a:endParaRPr/>
          </a:p>
        </p:txBody>
      </p:sp>
      <p:sp>
        <p:nvSpPr>
          <p:cNvPr id="134" name="Google Shape;13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indent="-342900">
              <a:lnSpc>
                <a:spcPct val="200000"/>
              </a:lnSpc>
              <a:buFont typeface="+mj-lt"/>
              <a:buAutoNum type="arabicParenR"/>
            </a:pPr>
            <a:r>
              <a:rPr lang="en-US" dirty="0">
                <a:effectLst/>
                <a:latin typeface="+mj-lt"/>
                <a:ea typeface="Calibri" panose="020F0502020204030204" pitchFamily="34" charset="0"/>
                <a:cs typeface="Times New Roman" panose="02020603050405020304" pitchFamily="18" charset="0"/>
              </a:rPr>
              <a:t>Model Specification and platform UI</a:t>
            </a:r>
            <a:endParaRPr lang="en-IN" dirty="0">
              <a:effectLst/>
              <a:latin typeface="+mj-lt"/>
              <a:ea typeface="Calibri" panose="020F0502020204030204" pitchFamily="34" charset="0"/>
              <a:cs typeface="Times New Roman" panose="02020603050405020304" pitchFamily="18" charset="0"/>
            </a:endParaRPr>
          </a:p>
          <a:p>
            <a:pPr marL="342900" lvl="0" indent="-342900">
              <a:lnSpc>
                <a:spcPct val="200000"/>
              </a:lnSpc>
              <a:buFont typeface="+mj-lt"/>
              <a:buAutoNum type="arabicParenR"/>
            </a:pPr>
            <a:r>
              <a:rPr lang="en-US" dirty="0">
                <a:effectLst/>
                <a:latin typeface="+mj-lt"/>
                <a:ea typeface="Calibri" panose="020F0502020204030204" pitchFamily="34" charset="0"/>
                <a:cs typeface="Times New Roman" panose="02020603050405020304" pitchFamily="18" charset="0"/>
              </a:rPr>
              <a:t>Blockchain core and startup configuration</a:t>
            </a:r>
            <a:endParaRPr lang="en-IN" dirty="0">
              <a:effectLst/>
              <a:latin typeface="+mj-lt"/>
              <a:ea typeface="Calibri" panose="020F0502020204030204" pitchFamily="34" charset="0"/>
              <a:cs typeface="Times New Roman" panose="02020603050405020304" pitchFamily="18" charset="0"/>
            </a:endParaRPr>
          </a:p>
          <a:p>
            <a:pPr marL="342900" lvl="0" indent="-342900">
              <a:lnSpc>
                <a:spcPct val="200000"/>
              </a:lnSpc>
              <a:buFont typeface="+mj-lt"/>
              <a:buAutoNum type="arabicParenR"/>
            </a:pPr>
            <a:r>
              <a:rPr lang="en-US" dirty="0">
                <a:effectLst/>
                <a:latin typeface="+mj-lt"/>
                <a:ea typeface="Calibri" panose="020F0502020204030204" pitchFamily="34" charset="0"/>
                <a:cs typeface="Times New Roman" panose="02020603050405020304" pitchFamily="18" charset="0"/>
              </a:rPr>
              <a:t>Networking and synchronization</a:t>
            </a:r>
            <a:endParaRPr lang="en-IN" dirty="0">
              <a:effectLst/>
              <a:latin typeface="+mj-lt"/>
              <a:ea typeface="Calibri" panose="020F0502020204030204" pitchFamily="34" charset="0"/>
              <a:cs typeface="Times New Roman" panose="02020603050405020304" pitchFamily="18" charset="0"/>
            </a:endParaRPr>
          </a:p>
          <a:p>
            <a:pPr marL="342900" lvl="0" indent="-342900">
              <a:lnSpc>
                <a:spcPct val="200000"/>
              </a:lnSpc>
              <a:buFont typeface="+mj-lt"/>
              <a:buAutoNum type="arabicParenR"/>
            </a:pPr>
            <a:r>
              <a:rPr lang="en-US" dirty="0">
                <a:effectLst/>
                <a:latin typeface="+mj-lt"/>
                <a:ea typeface="Calibri" panose="020F0502020204030204" pitchFamily="34" charset="0"/>
                <a:cs typeface="Times New Roman" panose="02020603050405020304" pitchFamily="18" charset="0"/>
              </a:rPr>
              <a:t>Model clients</a:t>
            </a:r>
            <a:endParaRPr lang="en-IN" dirty="0">
              <a:effectLst/>
              <a:latin typeface="+mj-lt"/>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mj-lt"/>
              <a:buAutoNum type="arabicParenR"/>
            </a:pPr>
            <a:r>
              <a:rPr lang="en-US" dirty="0">
                <a:effectLst/>
                <a:latin typeface="+mj-lt"/>
                <a:ea typeface="Calibri" panose="020F0502020204030204" pitchFamily="34" charset="0"/>
                <a:cs typeface="Times New Roman" panose="02020603050405020304" pitchFamily="18" charset="0"/>
              </a:rPr>
              <a:t>Model checkers </a:t>
            </a:r>
            <a:endParaRPr lang="en-IN" dirty="0">
              <a:effectLst/>
              <a:latin typeface="+mj-lt"/>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64295"/>
            <a:ext cx="8520600" cy="785812"/>
          </a:xfrm>
          <a:prstGeom prst="rect">
            <a:avLst/>
          </a:prstGeom>
        </p:spPr>
        <p:txBody>
          <a:bodyPr spcFirstLastPara="1" wrap="square" lIns="91425" tIns="91425" rIns="91425" bIns="91425" anchor="t" anchorCtr="0">
            <a:noAutofit/>
          </a:bodyPr>
          <a:lstStyle/>
          <a:p>
            <a:pPr lvl="0">
              <a:lnSpc>
                <a:spcPct val="200000"/>
              </a:lnSpc>
            </a:pPr>
            <a:r>
              <a:rPr lang="en-IN" sz="2000" dirty="0">
                <a:latin typeface="+mj-lt"/>
              </a:rPr>
              <a:t>Module 1 - </a:t>
            </a:r>
            <a:r>
              <a:rPr lang="en-US" sz="2000" dirty="0">
                <a:effectLst/>
                <a:latin typeface="+mj-lt"/>
                <a:ea typeface="Calibri" panose="020F0502020204030204" pitchFamily="34" charset="0"/>
                <a:cs typeface="Times New Roman" panose="02020603050405020304" pitchFamily="18" charset="0"/>
              </a:rPr>
              <a:t>Model Specification and platform UI</a:t>
            </a:r>
            <a:br>
              <a:rPr lang="en-IN" sz="2000" dirty="0">
                <a:effectLst/>
                <a:latin typeface="+mj-lt"/>
                <a:ea typeface="Calibri" panose="020F0502020204030204" pitchFamily="34" charset="0"/>
                <a:cs typeface="Times New Roman" panose="02020603050405020304" pitchFamily="18" charset="0"/>
              </a:rPr>
            </a:br>
            <a:endParaRPr lang="en-IN" sz="2000" dirty="0">
              <a:latin typeface="+mj-lt"/>
            </a:endParaRPr>
          </a:p>
        </p:txBody>
      </p:sp>
      <p:pic>
        <p:nvPicPr>
          <p:cNvPr id="3" name="Picture 2">
            <a:extLst>
              <a:ext uri="{FF2B5EF4-FFF2-40B4-BE49-F238E27FC236}">
                <a16:creationId xmlns:a16="http://schemas.microsoft.com/office/drawing/2014/main" id="{3593FD56-71B8-D08B-FAAF-ECC783B840BB}"/>
              </a:ext>
            </a:extLst>
          </p:cNvPr>
          <p:cNvPicPr>
            <a:picLocks noChangeAspect="1"/>
          </p:cNvPicPr>
          <p:nvPr/>
        </p:nvPicPr>
        <p:blipFill>
          <a:blip r:embed="rId3"/>
          <a:stretch>
            <a:fillRect/>
          </a:stretch>
        </p:blipFill>
        <p:spPr>
          <a:xfrm>
            <a:off x="714375" y="805801"/>
            <a:ext cx="5486401" cy="42734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8"/>
          <p:cNvSpPr txBox="1">
            <a:spLocks noGrp="1"/>
          </p:cNvSpPr>
          <p:nvPr>
            <p:ph type="body" idx="1"/>
          </p:nvPr>
        </p:nvSpPr>
        <p:spPr>
          <a:xfrm>
            <a:off x="311700" y="1152475"/>
            <a:ext cx="8520600" cy="3887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300" dirty="0"/>
              <a:t>INPUT: </a:t>
            </a:r>
            <a:r>
              <a:rPr lang="en-US" sz="1300" dirty="0"/>
              <a:t>Training and validation Scripts and Number, Synchronization scheme, Noise step</a:t>
            </a:r>
            <a:endParaRPr sz="1300" dirty="0"/>
          </a:p>
          <a:p>
            <a:pPr marL="0" lvl="0" indent="0" algn="l" rtl="0">
              <a:spcBef>
                <a:spcPts val="0"/>
              </a:spcBef>
              <a:spcAft>
                <a:spcPts val="0"/>
              </a:spcAft>
              <a:buNone/>
            </a:pPr>
            <a:r>
              <a:rPr lang="en" sz="1300" dirty="0"/>
              <a:t>OUTPUT: </a:t>
            </a:r>
            <a:r>
              <a:rPr lang="en-IN" sz="1300" dirty="0"/>
              <a:t>Forwards to startup configuration</a:t>
            </a:r>
            <a:r>
              <a:rPr lang="en" sz="1300" dirty="0"/>
              <a:t>. </a:t>
            </a:r>
            <a:endParaRPr sz="1300" dirty="0"/>
          </a:p>
          <a:p>
            <a:pPr marL="0" lvl="0" indent="0" algn="l" rtl="0">
              <a:spcBef>
                <a:spcPts val="1200"/>
              </a:spcBef>
              <a:spcAft>
                <a:spcPts val="0"/>
              </a:spcAft>
              <a:buNone/>
            </a:pPr>
            <a:r>
              <a:rPr lang="en" sz="1300" b="1" dirty="0"/>
              <a:t>STEPS:</a:t>
            </a:r>
            <a:endParaRPr sz="1300" b="1" dirty="0"/>
          </a:p>
          <a:p>
            <a:pPr marL="0" lvl="0" indent="0" algn="l" rtl="0">
              <a:spcBef>
                <a:spcPts val="1200"/>
              </a:spcBef>
              <a:spcAft>
                <a:spcPts val="0"/>
              </a:spcAft>
              <a:buNone/>
            </a:pPr>
            <a:r>
              <a:rPr lang="en" sz="1300" dirty="0"/>
              <a:t>1)Develop application </a:t>
            </a:r>
            <a:r>
              <a:rPr lang="en-US" sz="1300" dirty="0"/>
              <a:t>to get the scripts to distribute them across clients and checkers to train the local dataset upon it. </a:t>
            </a:r>
            <a:endParaRPr sz="1300" dirty="0"/>
          </a:p>
          <a:p>
            <a:pPr marL="0" lvl="0" indent="0" algn="l" rtl="0">
              <a:spcBef>
                <a:spcPts val="1200"/>
              </a:spcBef>
              <a:spcAft>
                <a:spcPts val="0"/>
              </a:spcAft>
              <a:buNone/>
            </a:pPr>
            <a:r>
              <a:rPr lang="en" sz="1300" dirty="0"/>
              <a:t>2)</a:t>
            </a:r>
            <a:r>
              <a:rPr lang="en-IN" sz="1300" dirty="0"/>
              <a:t> </a:t>
            </a:r>
            <a:r>
              <a:rPr lang="en-US" sz="1300" dirty="0"/>
              <a:t>User can configure the system to run model </a:t>
            </a:r>
          </a:p>
          <a:p>
            <a:pPr marL="0" lvl="0" indent="0" algn="l" rtl="0">
              <a:spcBef>
                <a:spcPts val="1200"/>
              </a:spcBef>
              <a:spcAft>
                <a:spcPts val="0"/>
              </a:spcAft>
              <a:buNone/>
            </a:pPr>
            <a:r>
              <a:rPr lang="en-US" sz="1300" dirty="0"/>
              <a:t>3) Configuration can be done on </a:t>
            </a:r>
          </a:p>
          <a:p>
            <a:pPr marL="742950" lvl="1" indent="-285750">
              <a:spcBef>
                <a:spcPts val="1200"/>
              </a:spcBef>
            </a:pPr>
            <a:r>
              <a:rPr lang="en-US" sz="1100" dirty="0"/>
              <a:t>fixing amount of clients and checkers, </a:t>
            </a:r>
          </a:p>
          <a:p>
            <a:pPr marL="742950" lvl="1" indent="-285750">
              <a:spcBef>
                <a:spcPts val="1200"/>
              </a:spcBef>
            </a:pPr>
            <a:r>
              <a:rPr lang="en-US" sz="1100" dirty="0"/>
              <a:t>choice on Synchronization Scheme (BAP, BSP, SSP), </a:t>
            </a:r>
          </a:p>
          <a:p>
            <a:pPr marL="742950" lvl="1" indent="-285750">
              <a:spcBef>
                <a:spcPts val="1200"/>
              </a:spcBef>
            </a:pPr>
            <a:r>
              <a:rPr lang="en-US" sz="1100" dirty="0"/>
              <a:t>Stop at version</a:t>
            </a:r>
          </a:p>
          <a:p>
            <a:pPr marL="742950" lvl="1" indent="-285750">
              <a:spcBef>
                <a:spcPts val="1200"/>
              </a:spcBef>
            </a:pPr>
            <a:r>
              <a:rPr lang="en-US" sz="1100" dirty="0"/>
              <a:t>Noise step</a:t>
            </a:r>
            <a:endParaRPr lang="en" sz="1100" dirty="0"/>
          </a:p>
          <a:p>
            <a:pPr marL="0" lvl="0" indent="0" algn="l" rtl="0">
              <a:spcBef>
                <a:spcPts val="1200"/>
              </a:spcBef>
              <a:spcAft>
                <a:spcPts val="0"/>
              </a:spcAft>
              <a:buNone/>
            </a:pPr>
            <a:r>
              <a:rPr lang="en-US" sz="1300" dirty="0"/>
              <a:t>3) To monitor the model growth system is equipped with client status and client scores</a:t>
            </a:r>
          </a:p>
          <a:p>
            <a:pPr marL="0" lvl="0" indent="0" algn="l" rtl="0">
              <a:spcBef>
                <a:spcPts val="1200"/>
              </a:spcBef>
              <a:spcAft>
                <a:spcPts val="0"/>
              </a:spcAft>
              <a:buNone/>
            </a:pPr>
            <a:r>
              <a:rPr lang="en" sz="1300" dirty="0"/>
              <a:t>4) Creating the jobs and start training</a:t>
            </a:r>
            <a:endParaRPr sz="1300" dirty="0"/>
          </a:p>
          <a:p>
            <a:pPr marL="0" lvl="0" indent="0" algn="l" rtl="0">
              <a:spcBef>
                <a:spcPts val="1200"/>
              </a:spcBef>
              <a:spcAft>
                <a:spcPts val="0"/>
              </a:spcAft>
              <a:buNone/>
            </a:pPr>
            <a:r>
              <a:rPr lang="en" sz="1300" dirty="0"/>
              <a:t>5)</a:t>
            </a:r>
            <a:r>
              <a:rPr lang="en-US" sz="1300" dirty="0"/>
              <a:t> Terminating thre process</a:t>
            </a:r>
            <a:endParaRPr sz="1300" dirty="0"/>
          </a:p>
          <a:p>
            <a:pPr marL="0" lvl="0" indent="457200" algn="l" rtl="0">
              <a:spcBef>
                <a:spcPts val="1200"/>
              </a:spcBef>
              <a:spcAft>
                <a:spcPts val="0"/>
              </a:spcAft>
              <a:buNone/>
            </a:pPr>
            <a:endParaRPr sz="1300" b="1" dirty="0">
              <a:solidFill>
                <a:schemeClr val="dk1"/>
              </a:solidFill>
            </a:endParaRPr>
          </a:p>
          <a:p>
            <a:pPr marL="457200" lvl="0" indent="0" algn="l" rtl="0">
              <a:spcBef>
                <a:spcPts val="0"/>
              </a:spcBef>
              <a:spcAft>
                <a:spcPts val="1200"/>
              </a:spcAft>
              <a:buNone/>
            </a:pPr>
            <a:endParaRPr dirty="0"/>
          </a:p>
        </p:txBody>
      </p:sp>
      <p:sp>
        <p:nvSpPr>
          <p:cNvPr id="4" name="Google Shape;139;p27">
            <a:extLst>
              <a:ext uri="{FF2B5EF4-FFF2-40B4-BE49-F238E27FC236}">
                <a16:creationId xmlns:a16="http://schemas.microsoft.com/office/drawing/2014/main" id="{4C27C357-CE60-F65E-6F0F-2DDC28EDC508}"/>
              </a:ext>
            </a:extLst>
          </p:cNvPr>
          <p:cNvSpPr txBox="1">
            <a:spLocks noGrp="1"/>
          </p:cNvSpPr>
          <p:nvPr>
            <p:ph type="title"/>
          </p:nvPr>
        </p:nvSpPr>
        <p:spPr>
          <a:xfrm>
            <a:off x="311700" y="185738"/>
            <a:ext cx="8520600" cy="785812"/>
          </a:xfrm>
          <a:prstGeom prst="rect">
            <a:avLst/>
          </a:prstGeom>
        </p:spPr>
        <p:txBody>
          <a:bodyPr spcFirstLastPara="1" wrap="square" lIns="91425" tIns="91425" rIns="91425" bIns="91425" anchor="t" anchorCtr="0">
            <a:noAutofit/>
          </a:bodyPr>
          <a:lstStyle/>
          <a:p>
            <a:pPr lvl="0">
              <a:lnSpc>
                <a:spcPct val="200000"/>
              </a:lnSpc>
            </a:pPr>
            <a:r>
              <a:rPr lang="en-IN" sz="2000" dirty="0">
                <a:latin typeface="+mj-lt"/>
              </a:rPr>
              <a:t>Module 1 - </a:t>
            </a:r>
            <a:r>
              <a:rPr lang="en-US" sz="2000" dirty="0">
                <a:effectLst/>
                <a:latin typeface="+mj-lt"/>
                <a:ea typeface="Calibri" panose="020F0502020204030204" pitchFamily="34" charset="0"/>
                <a:cs typeface="Times New Roman" panose="02020603050405020304" pitchFamily="18" charset="0"/>
              </a:rPr>
              <a:t>Model Specification and platform UI</a:t>
            </a:r>
            <a:br>
              <a:rPr lang="en-IN" sz="2000" dirty="0">
                <a:effectLst/>
                <a:latin typeface="+mj-lt"/>
                <a:ea typeface="Calibri" panose="020F0502020204030204" pitchFamily="34" charset="0"/>
                <a:cs typeface="Times New Roman" panose="02020603050405020304" pitchFamily="18" charset="0"/>
              </a:rPr>
            </a:br>
            <a:endParaRPr lang="en-IN" sz="2000" dirty="0">
              <a:latin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311700" y="-192880"/>
            <a:ext cx="8520600" cy="1028700"/>
          </a:xfrm>
          <a:prstGeom prst="rect">
            <a:avLst/>
          </a:prstGeom>
        </p:spPr>
        <p:txBody>
          <a:bodyPr spcFirstLastPara="1" wrap="square" lIns="91425" tIns="91425" rIns="91425" bIns="91425" anchor="t" anchorCtr="0">
            <a:normAutofit fontScale="90000"/>
          </a:bodyPr>
          <a:lstStyle/>
          <a:p>
            <a:pPr lvl="0">
              <a:lnSpc>
                <a:spcPct val="200000"/>
              </a:lnSpc>
            </a:pPr>
            <a:r>
              <a:rPr lang="en" dirty="0"/>
              <a:t>Module 2 - </a:t>
            </a:r>
            <a:r>
              <a:rPr lang="en-US" dirty="0">
                <a:effectLst/>
                <a:latin typeface="+mj-lt"/>
                <a:ea typeface="Calibri" panose="020F0502020204030204" pitchFamily="34" charset="0"/>
                <a:cs typeface="Times New Roman" panose="02020603050405020304" pitchFamily="18" charset="0"/>
              </a:rPr>
              <a:t>Blockchain core and startup configuration</a:t>
            </a:r>
            <a:br>
              <a:rPr lang="en-IN" dirty="0">
                <a:effectLst/>
                <a:latin typeface="+mj-lt"/>
                <a:ea typeface="Calibri" panose="020F0502020204030204" pitchFamily="34" charset="0"/>
                <a:cs typeface="Times New Roman" panose="02020603050405020304" pitchFamily="18" charset="0"/>
              </a:rPr>
            </a:br>
            <a:endParaRPr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73402A99-7EEE-847E-A45B-CF15931080E8}"/>
              </a:ext>
            </a:extLst>
          </p:cNvPr>
          <p:cNvPicPr>
            <a:picLocks noChangeAspect="1"/>
          </p:cNvPicPr>
          <p:nvPr/>
        </p:nvPicPr>
        <p:blipFill>
          <a:blip r:embed="rId3"/>
          <a:stretch>
            <a:fillRect/>
          </a:stretch>
        </p:blipFill>
        <p:spPr>
          <a:xfrm>
            <a:off x="1200151" y="689275"/>
            <a:ext cx="3693319" cy="44542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56C2-C02B-5D06-0BDF-D32BE2856B5F}"/>
              </a:ext>
            </a:extLst>
          </p:cNvPr>
          <p:cNvSpPr>
            <a:spLocks noGrp="1"/>
          </p:cNvSpPr>
          <p:nvPr>
            <p:ph type="title"/>
          </p:nvPr>
        </p:nvSpPr>
        <p:spPr>
          <a:xfrm>
            <a:off x="653415" y="645022"/>
            <a:ext cx="4504644" cy="993680"/>
          </a:xfrm>
        </p:spPr>
        <p:txBody>
          <a:bodyPr>
            <a:normAutofit/>
          </a:bodyPr>
          <a:lstStyle/>
          <a:p>
            <a:r>
              <a:rPr lang="en-US" b="1" u="sng">
                <a:latin typeface="Franklin Gothic"/>
                <a:cs typeface="Calibri Light"/>
              </a:rPr>
              <a:t>BASE PAPER</a:t>
            </a:r>
          </a:p>
        </p:txBody>
      </p:sp>
      <p:sp>
        <p:nvSpPr>
          <p:cNvPr id="3" name="Content Placeholder 2">
            <a:extLst>
              <a:ext uri="{FF2B5EF4-FFF2-40B4-BE49-F238E27FC236}">
                <a16:creationId xmlns:a16="http://schemas.microsoft.com/office/drawing/2014/main" id="{47139863-EF48-5E1E-1C65-F4EE8EC129EA}"/>
              </a:ext>
            </a:extLst>
          </p:cNvPr>
          <p:cNvSpPr>
            <a:spLocks noGrp="1"/>
          </p:cNvSpPr>
          <p:nvPr>
            <p:ph idx="1"/>
          </p:nvPr>
        </p:nvSpPr>
        <p:spPr>
          <a:xfrm>
            <a:off x="224790" y="1686618"/>
            <a:ext cx="5151783" cy="2004811"/>
          </a:xfrm>
        </p:spPr>
        <p:txBody>
          <a:bodyPr spcFirstLastPara="1" vert="horz" wrap="square" lIns="68580" tIns="34290" rIns="68580" bIns="34290" rtlCol="0" anchor="t" anchorCtr="0">
            <a:normAutofit/>
          </a:bodyPr>
          <a:lstStyle/>
          <a:p>
            <a:pPr>
              <a:buNone/>
            </a:pPr>
            <a:endParaRPr lang="en-US" dirty="0">
              <a:solidFill>
                <a:schemeClr val="accent1"/>
              </a:solidFill>
              <a:latin typeface="Franklin Gothic"/>
              <a:cs typeface="Calibri" panose="020F0502020204030204"/>
            </a:endParaRPr>
          </a:p>
          <a:p>
            <a:pPr>
              <a:buNone/>
            </a:pPr>
            <a:r>
              <a:rPr lang="en-US" dirty="0">
                <a:latin typeface="Franklin Gothic"/>
                <a:ea typeface="+mn-lt"/>
                <a:cs typeface="+mn-lt"/>
              </a:rPr>
              <a:t>BAFL: A Blockchain-Based Asynchronous</a:t>
            </a:r>
          </a:p>
          <a:p>
            <a:pPr>
              <a:buNone/>
            </a:pPr>
            <a:r>
              <a:rPr lang="en-US" dirty="0">
                <a:latin typeface="Franklin Gothic"/>
                <a:ea typeface="+mn-lt"/>
                <a:cs typeface="+mn-lt"/>
              </a:rPr>
              <a:t>Federated Learning Framework</a:t>
            </a:r>
            <a:endParaRPr lang="en-US" dirty="0">
              <a:cs typeface="Calibri"/>
            </a:endParaRPr>
          </a:p>
          <a:p>
            <a:pPr marL="0" indent="0" algn="ctr">
              <a:buNone/>
            </a:pPr>
            <a:endParaRPr lang="en-US" dirty="0">
              <a:latin typeface="Franklin Gothic"/>
              <a:ea typeface="+mn-lt"/>
              <a:cs typeface="+mn-lt"/>
            </a:endParaRPr>
          </a:p>
          <a:p>
            <a:pPr algn="ctr">
              <a:buNone/>
            </a:pPr>
            <a:endParaRPr lang="en-US" dirty="0">
              <a:latin typeface="Franklin Gothic"/>
              <a:cs typeface="Calibri" panose="020F0502020204030204"/>
            </a:endParaRPr>
          </a:p>
        </p:txBody>
      </p:sp>
      <p:pic>
        <p:nvPicPr>
          <p:cNvPr id="6" name="Picture 5">
            <a:extLst>
              <a:ext uri="{FF2B5EF4-FFF2-40B4-BE49-F238E27FC236}">
                <a16:creationId xmlns:a16="http://schemas.microsoft.com/office/drawing/2014/main" id="{87E3E991-56B0-5174-A72C-BF765DCED3D1}"/>
              </a:ext>
            </a:extLst>
          </p:cNvPr>
          <p:cNvPicPr>
            <a:picLocks noChangeAspect="1"/>
          </p:cNvPicPr>
          <p:nvPr/>
        </p:nvPicPr>
        <p:blipFill>
          <a:blip r:embed="rId2"/>
          <a:stretch>
            <a:fillRect/>
          </a:stretch>
        </p:blipFill>
        <p:spPr>
          <a:xfrm>
            <a:off x="5158059" y="216568"/>
            <a:ext cx="3436092" cy="4710363"/>
          </a:xfrm>
          <a:prstGeom prst="rect">
            <a:avLst/>
          </a:prstGeom>
        </p:spPr>
      </p:pic>
    </p:spTree>
    <p:extLst>
      <p:ext uri="{BB962C8B-B14F-4D97-AF65-F5344CB8AC3E}">
        <p14:creationId xmlns:p14="http://schemas.microsoft.com/office/powerpoint/2010/main" val="1312564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31"/>
          <p:cNvSpPr txBox="1">
            <a:spLocks noGrp="1"/>
          </p:cNvSpPr>
          <p:nvPr>
            <p:ph type="body" idx="1"/>
          </p:nvPr>
        </p:nvSpPr>
        <p:spPr>
          <a:xfrm>
            <a:off x="311700" y="1152475"/>
            <a:ext cx="8520600" cy="38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dirty="0"/>
              <a:t>INPUT: </a:t>
            </a:r>
            <a:r>
              <a:rPr lang="en-IN" sz="1300" dirty="0"/>
              <a:t>Parameters for Environment Creation</a:t>
            </a:r>
            <a:endParaRPr sz="1300" dirty="0"/>
          </a:p>
          <a:p>
            <a:pPr marL="0" lvl="0" indent="0" algn="l" rtl="0">
              <a:spcBef>
                <a:spcPts val="0"/>
              </a:spcBef>
              <a:spcAft>
                <a:spcPts val="0"/>
              </a:spcAft>
              <a:buNone/>
            </a:pPr>
            <a:r>
              <a:rPr lang="en" sz="1300" dirty="0"/>
              <a:t>OUTPUT: </a:t>
            </a:r>
            <a:r>
              <a:rPr lang="en-IN" sz="1300" dirty="0"/>
              <a:t>checkers and clients Environment</a:t>
            </a:r>
            <a:endParaRPr sz="1300" dirty="0"/>
          </a:p>
          <a:p>
            <a:pPr marL="0" lvl="0" indent="0" algn="l" rtl="0">
              <a:spcBef>
                <a:spcPts val="0"/>
              </a:spcBef>
              <a:spcAft>
                <a:spcPts val="0"/>
              </a:spcAft>
              <a:buNone/>
            </a:pPr>
            <a:endParaRPr sz="1300" dirty="0"/>
          </a:p>
          <a:p>
            <a:pPr marL="457200" lvl="0" indent="-311150" algn="l" rtl="0">
              <a:spcBef>
                <a:spcPts val="0"/>
              </a:spcBef>
              <a:spcAft>
                <a:spcPts val="0"/>
              </a:spcAft>
              <a:buSzPts val="1300"/>
              <a:buAutoNum type="arabicParenR"/>
            </a:pPr>
            <a:r>
              <a:rPr lang="en-US" sz="1300" dirty="0"/>
              <a:t>Data storage, which contains data structured into objects. Objects represent high-level wrappers over the key-value store</a:t>
            </a:r>
            <a:r>
              <a:rPr lang="en" sz="1300" dirty="0"/>
              <a:t>.</a:t>
            </a:r>
          </a:p>
          <a:p>
            <a:pPr marL="457200" lvl="0" indent="-311150" algn="l" rtl="0">
              <a:spcBef>
                <a:spcPts val="0"/>
              </a:spcBef>
              <a:spcAft>
                <a:spcPts val="0"/>
              </a:spcAft>
              <a:buSzPts val="1300"/>
              <a:buAutoNum type="arabicParenR"/>
            </a:pPr>
            <a:endParaRPr sz="1300" dirty="0"/>
          </a:p>
          <a:p>
            <a:pPr marL="457200" lvl="0" indent="-311150" algn="l" rtl="0">
              <a:spcBef>
                <a:spcPts val="0"/>
              </a:spcBef>
              <a:spcAft>
                <a:spcPts val="0"/>
              </a:spcAft>
              <a:buSzPts val="1300"/>
              <a:buAutoNum type="arabicParenR"/>
            </a:pPr>
            <a:r>
              <a:rPr lang="en-US" sz="1300" dirty="0"/>
              <a:t>Transaction log, i.e., the complete history of all transactions ever applied to the data storage.</a:t>
            </a:r>
          </a:p>
          <a:p>
            <a:pPr marL="457200" lvl="0" indent="-311150" algn="l" rtl="0">
              <a:spcBef>
                <a:spcPts val="0"/>
              </a:spcBef>
              <a:spcAft>
                <a:spcPts val="0"/>
              </a:spcAft>
              <a:buSzPts val="1300"/>
              <a:buAutoNum type="arabicParenR"/>
            </a:pPr>
            <a:endParaRPr sz="1300" dirty="0"/>
          </a:p>
          <a:p>
            <a:pPr marL="457200" lvl="0" indent="-311150" algn="l" rtl="0">
              <a:spcBef>
                <a:spcPts val="0"/>
              </a:spcBef>
              <a:spcAft>
                <a:spcPts val="0"/>
              </a:spcAft>
              <a:buSzPts val="1300"/>
              <a:buAutoNum type="arabicParenR"/>
            </a:pPr>
            <a:r>
              <a:rPr lang="en-US" sz="1300" dirty="0" err="1"/>
              <a:t>Exonum</a:t>
            </a:r>
            <a:r>
              <a:rPr lang="en-US" sz="1300" dirty="0"/>
              <a:t> gathers transactions into blocks; the whole block is approved atomically. </a:t>
            </a:r>
          </a:p>
          <a:p>
            <a:pPr marL="457200" lvl="0" indent="-311150" algn="l" rtl="0">
              <a:spcBef>
                <a:spcPts val="0"/>
              </a:spcBef>
              <a:spcAft>
                <a:spcPts val="0"/>
              </a:spcAft>
              <a:buSzPts val="1300"/>
              <a:buAutoNum type="arabicParenR"/>
            </a:pPr>
            <a:endParaRPr sz="1300" dirty="0"/>
          </a:p>
          <a:p>
            <a:pPr marL="457200" lvl="0" indent="-311150" algn="l" rtl="0">
              <a:spcBef>
                <a:spcPts val="0"/>
              </a:spcBef>
              <a:spcAft>
                <a:spcPts val="0"/>
              </a:spcAft>
              <a:buSzPts val="1300"/>
              <a:buAutoNum type="arabicParenR"/>
            </a:pPr>
            <a:r>
              <a:rPr lang="en-US" sz="1300" dirty="0"/>
              <a:t>After a block is approved, every transaction in it is executed sequentially, with changes applied to the data storage.</a:t>
            </a:r>
          </a:p>
          <a:p>
            <a:pPr marL="457200" lvl="0" indent="-311150" algn="l" rtl="0">
              <a:spcBef>
                <a:spcPts val="0"/>
              </a:spcBef>
              <a:spcAft>
                <a:spcPts val="0"/>
              </a:spcAft>
              <a:buSzPts val="1300"/>
              <a:buAutoNum type="arabicParenR"/>
            </a:pPr>
            <a:endParaRPr sz="1300" dirty="0"/>
          </a:p>
          <a:p>
            <a:pPr marL="457200" lvl="0" indent="-311150" algn="l" rtl="0">
              <a:spcBef>
                <a:spcPts val="0"/>
              </a:spcBef>
              <a:spcAft>
                <a:spcPts val="0"/>
              </a:spcAft>
              <a:buSzPts val="1300"/>
              <a:buAutoNum type="arabicParenR"/>
            </a:pPr>
            <a:r>
              <a:rPr lang="en-US" sz="1300" dirty="0"/>
              <a:t>Smart contracts define business logic of the blockchain, allow to retrieve data from the blockchain, and can be reused across different projects. </a:t>
            </a:r>
            <a:endParaRPr sz="1300" dirty="0"/>
          </a:p>
        </p:txBody>
      </p:sp>
      <p:sp>
        <p:nvSpPr>
          <p:cNvPr id="4" name="Google Shape;158;p30">
            <a:extLst>
              <a:ext uri="{FF2B5EF4-FFF2-40B4-BE49-F238E27FC236}">
                <a16:creationId xmlns:a16="http://schemas.microsoft.com/office/drawing/2014/main" id="{9262AD66-DAC8-AA87-E6EE-30DEC197EC2D}"/>
              </a:ext>
            </a:extLst>
          </p:cNvPr>
          <p:cNvSpPr txBox="1">
            <a:spLocks noGrp="1"/>
          </p:cNvSpPr>
          <p:nvPr>
            <p:ph type="title"/>
          </p:nvPr>
        </p:nvSpPr>
        <p:spPr>
          <a:xfrm>
            <a:off x="311700" y="0"/>
            <a:ext cx="8520600" cy="835819"/>
          </a:xfrm>
          <a:prstGeom prst="rect">
            <a:avLst/>
          </a:prstGeom>
        </p:spPr>
        <p:txBody>
          <a:bodyPr spcFirstLastPara="1" wrap="square" lIns="91425" tIns="91425" rIns="91425" bIns="91425" anchor="t" anchorCtr="0">
            <a:normAutofit fontScale="90000"/>
          </a:bodyPr>
          <a:lstStyle/>
          <a:p>
            <a:pPr lvl="0">
              <a:lnSpc>
                <a:spcPct val="200000"/>
              </a:lnSpc>
            </a:pPr>
            <a:r>
              <a:rPr lang="en" dirty="0"/>
              <a:t>Module 2 - </a:t>
            </a:r>
            <a:r>
              <a:rPr lang="en-US" dirty="0">
                <a:effectLst/>
                <a:latin typeface="+mj-lt"/>
                <a:ea typeface="Calibri" panose="020F0502020204030204" pitchFamily="34" charset="0"/>
                <a:cs typeface="Times New Roman" panose="02020603050405020304" pitchFamily="18" charset="0"/>
              </a:rPr>
              <a:t>Blockchain core and startup configuration (1/2)</a:t>
            </a:r>
            <a:br>
              <a:rPr lang="en-IN" dirty="0">
                <a:effectLst/>
                <a:latin typeface="+mj-lt"/>
                <a:ea typeface="Calibri" panose="020F0502020204030204" pitchFamily="34" charset="0"/>
                <a:cs typeface="Times New Roman" panose="02020603050405020304" pitchFamily="18" charset="0"/>
              </a:rPr>
            </a:br>
            <a:endParaRPr dirty="0"/>
          </a:p>
          <a:p>
            <a:pPr marL="0" lvl="0" indent="0" algn="l" rtl="0">
              <a:spcBef>
                <a:spcPts val="0"/>
              </a:spcBef>
              <a:spcAft>
                <a:spcPts val="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31"/>
          <p:cNvSpPr txBox="1">
            <a:spLocks noGrp="1"/>
          </p:cNvSpPr>
          <p:nvPr>
            <p:ph type="body" idx="1"/>
          </p:nvPr>
        </p:nvSpPr>
        <p:spPr>
          <a:xfrm>
            <a:off x="311700" y="1152475"/>
            <a:ext cx="8520600" cy="38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300" dirty="0"/>
          </a:p>
          <a:p>
            <a:pPr marL="0" lvl="0" indent="0" algn="l" rtl="0">
              <a:spcBef>
                <a:spcPts val="0"/>
              </a:spcBef>
              <a:spcAft>
                <a:spcPts val="0"/>
              </a:spcAft>
              <a:buNone/>
            </a:pPr>
            <a:r>
              <a:rPr lang="en" sz="1300" b="1" dirty="0"/>
              <a:t>STEPS:</a:t>
            </a:r>
            <a:endParaRPr sz="1300" b="1" dirty="0"/>
          </a:p>
          <a:p>
            <a:pPr marL="457200" lvl="0" indent="-311150" algn="l" rtl="0">
              <a:spcBef>
                <a:spcPts val="0"/>
              </a:spcBef>
              <a:spcAft>
                <a:spcPts val="0"/>
              </a:spcAft>
              <a:buSzPts val="1300"/>
              <a:buAutoNum type="arabicParenR"/>
            </a:pPr>
            <a:r>
              <a:rPr lang="en-US" sz="1300" dirty="0"/>
              <a:t>Full nodes replicate the entire contents of the blockchain and correspond to replicas in distributed databases. All the full nodes are authenticated with public-key cryptography. </a:t>
            </a:r>
          </a:p>
          <a:p>
            <a:pPr marL="457200" lvl="0" indent="-311150" algn="l" rtl="0">
              <a:spcBef>
                <a:spcPts val="0"/>
              </a:spcBef>
              <a:spcAft>
                <a:spcPts val="0"/>
              </a:spcAft>
              <a:buSzPts val="1300"/>
              <a:buAutoNum type="arabicParenR"/>
            </a:pPr>
            <a:endParaRPr lang="en-US" sz="1300" dirty="0"/>
          </a:p>
          <a:p>
            <a:pPr marL="457200" lvl="0" indent="-311150" algn="l" rtl="0">
              <a:spcBef>
                <a:spcPts val="0"/>
              </a:spcBef>
              <a:spcAft>
                <a:spcPts val="0"/>
              </a:spcAft>
              <a:buSzPts val="1300"/>
              <a:buAutoNum type="arabicParenR"/>
            </a:pPr>
            <a:r>
              <a:rPr lang="en-US" sz="1300" dirty="0"/>
              <a:t>Full nodes are further subdivided into 2 categories Auditors and checkers</a:t>
            </a:r>
          </a:p>
          <a:p>
            <a:pPr marL="457200" lvl="0" indent="-311150" algn="l" rtl="0">
              <a:spcBef>
                <a:spcPts val="0"/>
              </a:spcBef>
              <a:spcAft>
                <a:spcPts val="0"/>
              </a:spcAft>
              <a:buSzPts val="1300"/>
              <a:buAutoNum type="arabicParenR"/>
            </a:pPr>
            <a:endParaRPr lang="en-US" sz="1300" dirty="0"/>
          </a:p>
          <a:p>
            <a:pPr marL="457200" lvl="0" indent="-311150" algn="l" rtl="0">
              <a:spcBef>
                <a:spcPts val="0"/>
              </a:spcBef>
              <a:spcAft>
                <a:spcPts val="0"/>
              </a:spcAft>
              <a:buSzPts val="1300"/>
              <a:buAutoNum type="arabicParenR"/>
            </a:pPr>
            <a:r>
              <a:rPr lang="en-US" sz="1300" dirty="0"/>
              <a:t>Auditors replicate the entire content of the blockchain. They can generate new transactions, but cannot choose which transactions should be committed</a:t>
            </a:r>
          </a:p>
          <a:p>
            <a:pPr marL="457200" lvl="0" indent="-311150" algn="l" rtl="0">
              <a:spcBef>
                <a:spcPts val="0"/>
              </a:spcBef>
              <a:spcAft>
                <a:spcPts val="0"/>
              </a:spcAft>
              <a:buSzPts val="1300"/>
              <a:buAutoNum type="arabicParenR"/>
            </a:pPr>
            <a:endParaRPr lang="en-US" sz="1300" dirty="0"/>
          </a:p>
          <a:p>
            <a:pPr marL="457200" lvl="0" indent="-311150" algn="l" rtl="0">
              <a:spcBef>
                <a:spcPts val="0"/>
              </a:spcBef>
              <a:spcAft>
                <a:spcPts val="0"/>
              </a:spcAft>
              <a:buSzPts val="1300"/>
              <a:buAutoNum type="arabicParenR"/>
            </a:pPr>
            <a:r>
              <a:rPr lang="en-US" sz="1300" dirty="0"/>
              <a:t>Only checkers can generate new blocks by using a Byzantine fault tolerant consensus algorithm. checkers receive transactions, verify them, and include into a new block.</a:t>
            </a:r>
          </a:p>
          <a:p>
            <a:pPr marL="457200" lvl="0" indent="-311150" algn="l" rtl="0">
              <a:spcBef>
                <a:spcPts val="0"/>
              </a:spcBef>
              <a:spcAft>
                <a:spcPts val="0"/>
              </a:spcAft>
              <a:buSzPts val="1300"/>
              <a:buAutoNum type="arabicParenR"/>
            </a:pPr>
            <a:endParaRPr lang="en-US" sz="1300" dirty="0"/>
          </a:p>
          <a:p>
            <a:pPr marL="457200" lvl="0" indent="-311150" algn="l" rtl="0">
              <a:spcBef>
                <a:spcPts val="0"/>
              </a:spcBef>
              <a:spcAft>
                <a:spcPts val="0"/>
              </a:spcAft>
              <a:buSzPts val="1300"/>
              <a:buAutoNum type="arabicParenR"/>
            </a:pPr>
            <a:r>
              <a:rPr lang="en-US" sz="1300" dirty="0"/>
              <a:t>Light clients represent clients in the client-server paradigm; they connect to full nodes to retrieve information from the blockchain they are interested in and to send transactions. </a:t>
            </a:r>
          </a:p>
        </p:txBody>
      </p:sp>
      <p:sp>
        <p:nvSpPr>
          <p:cNvPr id="4" name="Google Shape;158;p30">
            <a:extLst>
              <a:ext uri="{FF2B5EF4-FFF2-40B4-BE49-F238E27FC236}">
                <a16:creationId xmlns:a16="http://schemas.microsoft.com/office/drawing/2014/main" id="{9262AD66-DAC8-AA87-E6EE-30DEC197EC2D}"/>
              </a:ext>
            </a:extLst>
          </p:cNvPr>
          <p:cNvSpPr txBox="1">
            <a:spLocks noGrp="1"/>
          </p:cNvSpPr>
          <p:nvPr>
            <p:ph type="title"/>
          </p:nvPr>
        </p:nvSpPr>
        <p:spPr>
          <a:xfrm>
            <a:off x="311700" y="0"/>
            <a:ext cx="8520600" cy="835819"/>
          </a:xfrm>
          <a:prstGeom prst="rect">
            <a:avLst/>
          </a:prstGeom>
        </p:spPr>
        <p:txBody>
          <a:bodyPr spcFirstLastPara="1" wrap="square" lIns="91425" tIns="91425" rIns="91425" bIns="91425" anchor="t" anchorCtr="0">
            <a:normAutofit fontScale="90000"/>
          </a:bodyPr>
          <a:lstStyle/>
          <a:p>
            <a:pPr lvl="0">
              <a:lnSpc>
                <a:spcPct val="200000"/>
              </a:lnSpc>
            </a:pPr>
            <a:r>
              <a:rPr lang="en" dirty="0"/>
              <a:t>Module 2 - </a:t>
            </a:r>
            <a:r>
              <a:rPr lang="en-US" dirty="0">
                <a:effectLst/>
                <a:latin typeface="+mj-lt"/>
                <a:ea typeface="Calibri" panose="020F0502020204030204" pitchFamily="34" charset="0"/>
                <a:cs typeface="Times New Roman" panose="02020603050405020304" pitchFamily="18" charset="0"/>
              </a:rPr>
              <a:t>Blockchain core and startup configuration (2/2)</a:t>
            </a:r>
            <a:br>
              <a:rPr lang="en-IN" dirty="0">
                <a:effectLst/>
                <a:latin typeface="+mj-lt"/>
                <a:ea typeface="Calibri" panose="020F0502020204030204" pitchFamily="34" charset="0"/>
                <a:cs typeface="Times New Roman" panose="02020603050405020304" pitchFamily="18" charset="0"/>
              </a:rPr>
            </a:b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5115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311700" y="123556"/>
            <a:ext cx="8520600" cy="572700"/>
          </a:xfrm>
          <a:prstGeom prst="rect">
            <a:avLst/>
          </a:prstGeom>
        </p:spPr>
        <p:txBody>
          <a:bodyPr spcFirstLastPara="1" wrap="square" lIns="91425" tIns="91425" rIns="91425" bIns="91425" anchor="t" anchorCtr="0">
            <a:normAutofit fontScale="90000"/>
          </a:bodyPr>
          <a:lstStyle/>
          <a:p>
            <a:r>
              <a:rPr lang="en" dirty="0"/>
              <a:t>Module 3 - </a:t>
            </a:r>
            <a:r>
              <a:rPr lang="en-US" dirty="0">
                <a:effectLst/>
                <a:latin typeface="+mj-lt"/>
                <a:ea typeface="Calibri" panose="020F0502020204030204" pitchFamily="34" charset="0"/>
                <a:cs typeface="Times New Roman" panose="02020603050405020304" pitchFamily="18" charset="0"/>
              </a:rPr>
              <a:t>Networking and synchronization</a:t>
            </a:r>
            <a:br>
              <a:rPr lang="en-IN" dirty="0">
                <a:effectLst/>
                <a:latin typeface="+mj-lt"/>
                <a:ea typeface="Calibri" panose="020F0502020204030204" pitchFamily="34" charset="0"/>
                <a:cs typeface="Times New Roman" panose="02020603050405020304" pitchFamily="18" charset="0"/>
              </a:rPr>
            </a:br>
            <a:endParaRPr dirty="0"/>
          </a:p>
        </p:txBody>
      </p:sp>
      <p:pic>
        <p:nvPicPr>
          <p:cNvPr id="3" name="Picture 2">
            <a:extLst>
              <a:ext uri="{FF2B5EF4-FFF2-40B4-BE49-F238E27FC236}">
                <a16:creationId xmlns:a16="http://schemas.microsoft.com/office/drawing/2014/main" id="{3D0AEE02-73D6-F8F5-FB50-99276485BC05}"/>
              </a:ext>
            </a:extLst>
          </p:cNvPr>
          <p:cNvPicPr>
            <a:picLocks noChangeAspect="1"/>
          </p:cNvPicPr>
          <p:nvPr/>
        </p:nvPicPr>
        <p:blipFill>
          <a:blip r:embed="rId3"/>
          <a:stretch>
            <a:fillRect/>
          </a:stretch>
        </p:blipFill>
        <p:spPr>
          <a:xfrm>
            <a:off x="1185862" y="829061"/>
            <a:ext cx="4247132" cy="43144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311700" y="26643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Module 3 - Elastic Scalability (2/2)</a:t>
            </a:r>
            <a:endParaRPr dirty="0"/>
          </a:p>
        </p:txBody>
      </p:sp>
      <p:sp>
        <p:nvSpPr>
          <p:cNvPr id="183" name="Google Shape;183;p34"/>
          <p:cNvSpPr txBox="1">
            <a:spLocks noGrp="1"/>
          </p:cNvSpPr>
          <p:nvPr>
            <p:ph type="body" idx="1"/>
          </p:nvPr>
        </p:nvSpPr>
        <p:spPr>
          <a:xfrm>
            <a:off x="311700" y="931019"/>
            <a:ext cx="8520600" cy="3887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400" dirty="0"/>
              <a:t>INPUT: </a:t>
            </a:r>
            <a:r>
              <a:rPr lang="en-US" sz="1400" dirty="0"/>
              <a:t>Sync updated parameters from clients and validates with checkers</a:t>
            </a:r>
            <a:endParaRPr sz="1400" dirty="0"/>
          </a:p>
          <a:p>
            <a:pPr marL="0" lvl="0" indent="0" algn="l" rtl="0">
              <a:spcBef>
                <a:spcPts val="0"/>
              </a:spcBef>
              <a:spcAft>
                <a:spcPts val="0"/>
              </a:spcAft>
              <a:buNone/>
            </a:pPr>
            <a:r>
              <a:rPr lang="en" sz="1400" dirty="0"/>
              <a:t>OUTPUT: </a:t>
            </a:r>
            <a:r>
              <a:rPr lang="en-US" sz="1400" dirty="0"/>
              <a:t>Commits the transaction logs in </a:t>
            </a:r>
            <a:r>
              <a:rPr lang="en-US" sz="1400" dirty="0" err="1"/>
              <a:t>exonum</a:t>
            </a:r>
            <a:r>
              <a:rPr lang="en-US" sz="1400" dirty="0"/>
              <a:t> blockchain</a:t>
            </a:r>
          </a:p>
          <a:p>
            <a:pPr marL="0" lvl="0" indent="0" algn="l" rtl="0">
              <a:spcBef>
                <a:spcPts val="0"/>
              </a:spcBef>
              <a:spcAft>
                <a:spcPts val="0"/>
              </a:spcAft>
              <a:buNone/>
            </a:pPr>
            <a:endParaRPr sz="1400" dirty="0"/>
          </a:p>
          <a:p>
            <a:pPr marL="0" lvl="0" indent="0" algn="l" rtl="0">
              <a:spcBef>
                <a:spcPts val="0"/>
              </a:spcBef>
              <a:spcAft>
                <a:spcPts val="0"/>
              </a:spcAft>
              <a:buNone/>
            </a:pPr>
            <a:endParaRPr sz="1400" b="1" dirty="0"/>
          </a:p>
          <a:p>
            <a:pPr marL="342900" lvl="0" algn="l" rtl="0">
              <a:spcBef>
                <a:spcPts val="0"/>
              </a:spcBef>
              <a:spcAft>
                <a:spcPts val="0"/>
              </a:spcAft>
              <a:buFont typeface="+mj-lt"/>
              <a:buAutoNum type="arabicPeriod"/>
            </a:pPr>
            <a:r>
              <a:rPr lang="en-US" sz="1400" dirty="0"/>
              <a:t>There are many techniques to handle node update synchronization to prevent model degradation</a:t>
            </a:r>
          </a:p>
          <a:p>
            <a:pPr marL="342900" lvl="0" algn="l" rtl="0">
              <a:spcBef>
                <a:spcPts val="0"/>
              </a:spcBef>
              <a:spcAft>
                <a:spcPts val="0"/>
              </a:spcAft>
              <a:buFont typeface="+mj-lt"/>
              <a:buAutoNum type="arabicPeriod"/>
            </a:pPr>
            <a:endParaRPr lang="en-US" sz="1400" dirty="0"/>
          </a:p>
          <a:p>
            <a:pPr marL="342900" lvl="0" algn="l" rtl="0">
              <a:spcBef>
                <a:spcPts val="0"/>
              </a:spcBef>
              <a:spcAft>
                <a:spcPts val="0"/>
              </a:spcAft>
              <a:buFont typeface="+mj-lt"/>
              <a:buAutoNum type="arabicPeriod"/>
            </a:pPr>
            <a:r>
              <a:rPr lang="en-US" sz="1400" dirty="0"/>
              <a:t>In Bulk Synchronous Parallel (BSP) each training round is limited by a fixed period that ends with a strict deadline after which no further client updates are considered for that round. </a:t>
            </a:r>
          </a:p>
          <a:p>
            <a:pPr marL="342900" lvl="0" algn="l" rtl="0">
              <a:spcBef>
                <a:spcPts val="0"/>
              </a:spcBef>
              <a:spcAft>
                <a:spcPts val="0"/>
              </a:spcAft>
              <a:buFont typeface="+mj-lt"/>
              <a:buAutoNum type="arabicPeriod"/>
            </a:pPr>
            <a:endParaRPr lang="en-US" sz="1400" dirty="0"/>
          </a:p>
          <a:p>
            <a:pPr marL="342900" lvl="0" algn="l" rtl="0">
              <a:spcBef>
                <a:spcPts val="0"/>
              </a:spcBef>
              <a:spcAft>
                <a:spcPts val="0"/>
              </a:spcAft>
              <a:buFont typeface="+mj-lt"/>
              <a:buAutoNum type="arabicPeriod"/>
            </a:pPr>
            <a:r>
              <a:rPr lang="en" sz="1400" dirty="0"/>
              <a:t>In </a:t>
            </a:r>
            <a:r>
              <a:rPr lang="en-IN" sz="1400" dirty="0"/>
              <a:t>Stale Synchronous Parallel (SSP) </a:t>
            </a:r>
            <a:r>
              <a:rPr lang="en-US" sz="1400" dirty="0"/>
              <a:t>SSP is modelled as BSP with the possibility of a deadline extension when proportion to the ratio of clients that have not yet finished training for that round</a:t>
            </a:r>
          </a:p>
          <a:p>
            <a:pPr marL="342900" lvl="0" algn="l" rtl="0">
              <a:spcBef>
                <a:spcPts val="0"/>
              </a:spcBef>
              <a:spcAft>
                <a:spcPts val="0"/>
              </a:spcAft>
              <a:buFont typeface="+mj-lt"/>
              <a:buAutoNum type="arabicPeriod"/>
            </a:pPr>
            <a:endParaRPr lang="en" sz="1400" dirty="0"/>
          </a:p>
          <a:p>
            <a:pPr marL="342900" lvl="0" algn="l" rtl="0">
              <a:spcBef>
                <a:spcPts val="0"/>
              </a:spcBef>
              <a:spcAft>
                <a:spcPts val="0"/>
              </a:spcAft>
              <a:buFont typeface="+mj-lt"/>
              <a:buAutoNum type="arabicPeriod"/>
            </a:pPr>
            <a:r>
              <a:rPr lang="en-US" sz="1400" dirty="0"/>
              <a:t>Barrierless Asynchronous Parallel (BAP) BSP as it almost totally eliminates the cost of synchronization by allowing wait less, asynchronous communication between nodes</a:t>
            </a:r>
          </a:p>
          <a:p>
            <a:pPr marL="342900" lvl="0" algn="l" rtl="0">
              <a:spcBef>
                <a:spcPts val="0"/>
              </a:spcBef>
              <a:spcAft>
                <a:spcPts val="0"/>
              </a:spcAft>
              <a:buFont typeface="+mj-lt"/>
              <a:buAutoNum type="arabicPeriod"/>
            </a:pPr>
            <a:endParaRPr lang="en-US" sz="1400" dirty="0"/>
          </a:p>
          <a:p>
            <a:pPr marL="342900" lvl="0" algn="l" rtl="0">
              <a:spcBef>
                <a:spcPts val="0"/>
              </a:spcBef>
              <a:spcAft>
                <a:spcPts val="0"/>
              </a:spcAft>
              <a:buFont typeface="+mj-lt"/>
              <a:buAutoNum type="arabicPeriod"/>
            </a:pPr>
            <a:r>
              <a:rPr lang="en-US" sz="1400" dirty="0"/>
              <a:t>Trust scores are adjusted based on validation results. </a:t>
            </a:r>
          </a:p>
          <a:p>
            <a:pPr marL="342900" lvl="0" algn="l" rtl="0">
              <a:spcBef>
                <a:spcPts val="0"/>
              </a:spcBef>
              <a:spcAft>
                <a:spcPts val="0"/>
              </a:spcAft>
              <a:buFont typeface="+mj-lt"/>
              <a:buAutoNum type="arabicPeriod"/>
            </a:pPr>
            <a:endParaRPr lang="en-US" sz="1400" dirty="0"/>
          </a:p>
          <a:p>
            <a:pPr marL="342900" lvl="0" algn="l" rtl="0">
              <a:spcBef>
                <a:spcPts val="0"/>
              </a:spcBef>
              <a:spcAft>
                <a:spcPts val="0"/>
              </a:spcAft>
              <a:buFont typeface="+mj-lt"/>
              <a:buAutoNum type="arabicPeriod"/>
            </a:pPr>
            <a:r>
              <a:rPr lang="en-US" sz="1400" dirty="0"/>
              <a:t>Upon receiving a client update, a checker adds its gradients to the latest model weights, and computes its validation score. </a:t>
            </a:r>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311700" y="130700"/>
            <a:ext cx="8520600" cy="572700"/>
          </a:xfrm>
          <a:prstGeom prst="rect">
            <a:avLst/>
          </a:prstGeom>
        </p:spPr>
        <p:txBody>
          <a:bodyPr spcFirstLastPara="1" wrap="square" lIns="91425" tIns="91425" rIns="91425" bIns="91425" anchor="t" anchorCtr="0">
            <a:normAutofit fontScale="90000"/>
          </a:bodyPr>
          <a:lstStyle/>
          <a:p>
            <a:r>
              <a:rPr lang="en" dirty="0"/>
              <a:t>Module 4 - </a:t>
            </a:r>
            <a:r>
              <a:rPr lang="en-US" dirty="0">
                <a:effectLst/>
                <a:latin typeface="+mj-lt"/>
                <a:ea typeface="Calibri" panose="020F0502020204030204" pitchFamily="34" charset="0"/>
                <a:cs typeface="Times New Roman" panose="02020603050405020304" pitchFamily="18" charset="0"/>
              </a:rPr>
              <a:t>Model clients</a:t>
            </a:r>
            <a:br>
              <a:rPr lang="en-IN" dirty="0">
                <a:effectLst/>
                <a:latin typeface="+mj-lt"/>
                <a:ea typeface="Calibri" panose="020F0502020204030204" pitchFamily="34" charset="0"/>
                <a:cs typeface="Times New Roman" panose="02020603050405020304" pitchFamily="18" charset="0"/>
              </a:rPr>
            </a:br>
            <a:endParaRPr dirty="0"/>
          </a:p>
        </p:txBody>
      </p:sp>
      <p:pic>
        <p:nvPicPr>
          <p:cNvPr id="3" name="Picture 2">
            <a:extLst>
              <a:ext uri="{FF2B5EF4-FFF2-40B4-BE49-F238E27FC236}">
                <a16:creationId xmlns:a16="http://schemas.microsoft.com/office/drawing/2014/main" id="{9DF14F92-B3E8-531A-1AC0-7D53E6C2E20E}"/>
              </a:ext>
            </a:extLst>
          </p:cNvPr>
          <p:cNvPicPr>
            <a:picLocks noChangeAspect="1"/>
          </p:cNvPicPr>
          <p:nvPr/>
        </p:nvPicPr>
        <p:blipFill>
          <a:blip r:embed="rId3"/>
          <a:stretch>
            <a:fillRect/>
          </a:stretch>
        </p:blipFill>
        <p:spPr>
          <a:xfrm>
            <a:off x="155850" y="703400"/>
            <a:ext cx="8832300" cy="419407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marR="0" lvl="0" indent="0" algn="l" rtl="0">
              <a:lnSpc>
                <a:spcPct val="115000"/>
              </a:lnSpc>
              <a:spcBef>
                <a:spcPts val="0"/>
              </a:spcBef>
              <a:spcAft>
                <a:spcPts val="0"/>
              </a:spcAft>
              <a:buNone/>
            </a:pPr>
            <a:r>
              <a:rPr lang="en" sz="1300" dirty="0"/>
              <a:t>INPUT: </a:t>
            </a:r>
            <a:r>
              <a:rPr lang="en-IN" sz="1300" dirty="0"/>
              <a:t>client scripts</a:t>
            </a:r>
            <a:endParaRPr sz="1300" dirty="0"/>
          </a:p>
          <a:p>
            <a:pPr marL="0" marR="0" lvl="0" indent="0" algn="l" rtl="0">
              <a:lnSpc>
                <a:spcPct val="115000"/>
              </a:lnSpc>
              <a:spcBef>
                <a:spcPts val="0"/>
              </a:spcBef>
              <a:spcAft>
                <a:spcPts val="0"/>
              </a:spcAft>
              <a:buNone/>
            </a:pPr>
            <a:r>
              <a:rPr lang="en" sz="1300" dirty="0"/>
              <a:t>OUTPUT:  </a:t>
            </a:r>
            <a:r>
              <a:rPr lang="en-IN" sz="1300" dirty="0"/>
              <a:t>Updated model parameters</a:t>
            </a:r>
            <a:endParaRPr sz="1700" b="1" dirty="0"/>
          </a:p>
          <a:p>
            <a:pPr marL="457200" lvl="0" indent="-311150" algn="l" rtl="0">
              <a:spcBef>
                <a:spcPts val="1200"/>
              </a:spcBef>
              <a:spcAft>
                <a:spcPts val="0"/>
              </a:spcAft>
              <a:buSzPts val="1300"/>
              <a:buChar char="●"/>
            </a:pPr>
            <a:r>
              <a:rPr lang="en-US" sz="1300" dirty="0"/>
              <a:t>Performs model training including all needed intermediate transformations such as model flattening and rebuilding at the client side. </a:t>
            </a:r>
          </a:p>
          <a:p>
            <a:pPr marL="457200" lvl="0" indent="-311150" algn="l" rtl="0">
              <a:spcBef>
                <a:spcPts val="1200"/>
              </a:spcBef>
              <a:spcAft>
                <a:spcPts val="0"/>
              </a:spcAft>
              <a:buSzPts val="1300"/>
              <a:buChar char="●"/>
            </a:pPr>
            <a:r>
              <a:rPr lang="en-US" sz="1300" dirty="0"/>
              <a:t>This layer sends and receives flattened models and flattened gradients built on top of </a:t>
            </a:r>
            <a:r>
              <a:rPr lang="en-US" sz="1300" dirty="0" err="1"/>
              <a:t>exonum</a:t>
            </a:r>
            <a:r>
              <a:rPr lang="en-US" sz="1300" dirty="0"/>
              <a:t> lightweight clients.</a:t>
            </a:r>
          </a:p>
          <a:p>
            <a:pPr marL="457200" lvl="0" indent="-311150" algn="l" rtl="0">
              <a:spcBef>
                <a:spcPts val="1200"/>
              </a:spcBef>
              <a:spcAft>
                <a:spcPts val="0"/>
              </a:spcAft>
              <a:buSzPts val="1300"/>
              <a:buChar char="●"/>
            </a:pPr>
            <a:r>
              <a:rPr lang="en-US" sz="1300" dirty="0"/>
              <a:t>To improve system auditability, </a:t>
            </a:r>
            <a:r>
              <a:rPr lang="en-US" sz="1300" dirty="0" err="1"/>
              <a:t>Exonum</a:t>
            </a:r>
            <a:r>
              <a:rPr lang="en-US" sz="1300" dirty="0"/>
              <a:t> includes a light client. Light client is a JavaScript library with a number of helper functions available for use by frontend developers. </a:t>
            </a:r>
          </a:p>
          <a:p>
            <a:pPr marL="457200" lvl="0" indent="-311150" algn="l" rtl="0">
              <a:spcBef>
                <a:spcPts val="1200"/>
              </a:spcBef>
              <a:spcAft>
                <a:spcPts val="0"/>
              </a:spcAft>
              <a:buSzPts val="1300"/>
              <a:buChar char="●"/>
            </a:pPr>
            <a:r>
              <a:rPr lang="en-US" sz="1300" dirty="0"/>
              <a:t>There are two typical use cases for the light client forming and sending transactions to the </a:t>
            </a:r>
            <a:r>
              <a:rPr lang="en-US" sz="1300" dirty="0" err="1"/>
              <a:t>Exonum</a:t>
            </a:r>
            <a:r>
              <a:rPr lang="en-US" sz="1300" dirty="0"/>
              <a:t> blockchain network</a:t>
            </a:r>
          </a:p>
          <a:p>
            <a:pPr marL="457200" lvl="0" indent="-311150" algn="l" rtl="0">
              <a:spcBef>
                <a:spcPts val="1200"/>
              </a:spcBef>
              <a:spcAft>
                <a:spcPts val="0"/>
              </a:spcAft>
              <a:buSzPts val="1300"/>
              <a:buChar char="●"/>
            </a:pPr>
            <a:r>
              <a:rPr lang="en-US" sz="1300" dirty="0"/>
              <a:t>Forming requests to full nodes of the network (normally, HTTP GET requests) and validation of the responses</a:t>
            </a:r>
          </a:p>
          <a:p>
            <a:pPr marL="0" lvl="0" indent="0" algn="l" rtl="0">
              <a:spcBef>
                <a:spcPts val="1200"/>
              </a:spcBef>
              <a:spcAft>
                <a:spcPts val="1200"/>
              </a:spcAft>
              <a:buNone/>
            </a:pPr>
            <a:endParaRPr sz="1300" b="1" dirty="0"/>
          </a:p>
        </p:txBody>
      </p:sp>
      <p:sp>
        <p:nvSpPr>
          <p:cNvPr id="4" name="Google Shape;188;p35">
            <a:extLst>
              <a:ext uri="{FF2B5EF4-FFF2-40B4-BE49-F238E27FC236}">
                <a16:creationId xmlns:a16="http://schemas.microsoft.com/office/drawing/2014/main" id="{D833F497-DAD3-C907-98A9-57256EDF893A}"/>
              </a:ext>
            </a:extLst>
          </p:cNvPr>
          <p:cNvSpPr txBox="1">
            <a:spLocks noGrp="1"/>
          </p:cNvSpPr>
          <p:nvPr>
            <p:ph type="title"/>
          </p:nvPr>
        </p:nvSpPr>
        <p:spPr>
          <a:xfrm>
            <a:off x="311700" y="130700"/>
            <a:ext cx="8520600" cy="572700"/>
          </a:xfrm>
          <a:prstGeom prst="rect">
            <a:avLst/>
          </a:prstGeom>
        </p:spPr>
        <p:txBody>
          <a:bodyPr spcFirstLastPara="1" wrap="square" lIns="91425" tIns="91425" rIns="91425" bIns="91425" anchor="t" anchorCtr="0">
            <a:normAutofit fontScale="90000"/>
          </a:bodyPr>
          <a:lstStyle/>
          <a:p>
            <a:r>
              <a:rPr lang="en" dirty="0"/>
              <a:t>Module 4 - </a:t>
            </a:r>
            <a:r>
              <a:rPr lang="en-US" dirty="0">
                <a:effectLst/>
                <a:latin typeface="+mj-lt"/>
                <a:ea typeface="Calibri" panose="020F0502020204030204" pitchFamily="34" charset="0"/>
                <a:cs typeface="Times New Roman" panose="02020603050405020304" pitchFamily="18" charset="0"/>
              </a:rPr>
              <a:t>Model clients</a:t>
            </a:r>
            <a:br>
              <a:rPr lang="en-IN" dirty="0">
                <a:effectLst/>
                <a:latin typeface="+mj-lt"/>
                <a:ea typeface="Calibri" panose="020F0502020204030204" pitchFamily="34" charset="0"/>
                <a:cs typeface="Times New Roman" panose="02020603050405020304" pitchFamily="18" charset="0"/>
              </a:rPr>
            </a:b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txBox="1">
            <a:spLocks noGrp="1"/>
          </p:cNvSpPr>
          <p:nvPr>
            <p:ph type="title"/>
          </p:nvPr>
        </p:nvSpPr>
        <p:spPr>
          <a:xfrm>
            <a:off x="311700" y="109268"/>
            <a:ext cx="8520600" cy="572700"/>
          </a:xfrm>
          <a:prstGeom prst="rect">
            <a:avLst/>
          </a:prstGeom>
        </p:spPr>
        <p:txBody>
          <a:bodyPr spcFirstLastPara="1" wrap="square" lIns="91425" tIns="91425" rIns="91425" bIns="91425" anchor="t" anchorCtr="0">
            <a:normAutofit fontScale="90000"/>
          </a:bodyPr>
          <a:lstStyle/>
          <a:p>
            <a:r>
              <a:rPr lang="en" dirty="0"/>
              <a:t>Module 5 - </a:t>
            </a:r>
            <a:r>
              <a:rPr lang="en-US" dirty="0">
                <a:effectLst/>
                <a:latin typeface="+mj-lt"/>
                <a:ea typeface="Calibri" panose="020F0502020204030204" pitchFamily="34" charset="0"/>
                <a:cs typeface="Times New Roman" panose="02020603050405020304" pitchFamily="18" charset="0"/>
              </a:rPr>
              <a:t>Model checkers </a:t>
            </a:r>
            <a:br>
              <a:rPr lang="en-IN" dirty="0">
                <a:effectLst/>
                <a:latin typeface="+mj-lt"/>
                <a:ea typeface="Calibri" panose="020F0502020204030204" pitchFamily="34" charset="0"/>
                <a:cs typeface="Times New Roman" panose="02020603050405020304" pitchFamily="18" charset="0"/>
              </a:rPr>
            </a:br>
            <a:endParaRPr dirty="0"/>
          </a:p>
        </p:txBody>
      </p:sp>
      <p:pic>
        <p:nvPicPr>
          <p:cNvPr id="3" name="Picture 2">
            <a:extLst>
              <a:ext uri="{FF2B5EF4-FFF2-40B4-BE49-F238E27FC236}">
                <a16:creationId xmlns:a16="http://schemas.microsoft.com/office/drawing/2014/main" id="{FC4BA2D9-53AF-2AF9-2359-A504576D6AAC}"/>
              </a:ext>
            </a:extLst>
          </p:cNvPr>
          <p:cNvPicPr>
            <a:picLocks noChangeAspect="1"/>
          </p:cNvPicPr>
          <p:nvPr/>
        </p:nvPicPr>
        <p:blipFill>
          <a:blip r:embed="rId3"/>
          <a:stretch>
            <a:fillRect/>
          </a:stretch>
        </p:blipFill>
        <p:spPr>
          <a:xfrm>
            <a:off x="735805" y="681968"/>
            <a:ext cx="6843713" cy="447605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marR="0" lvl="0" indent="0" algn="l" rtl="0">
              <a:lnSpc>
                <a:spcPct val="115000"/>
              </a:lnSpc>
              <a:spcBef>
                <a:spcPts val="0"/>
              </a:spcBef>
              <a:spcAft>
                <a:spcPts val="0"/>
              </a:spcAft>
              <a:buNone/>
            </a:pPr>
            <a:r>
              <a:rPr lang="en" sz="1300" dirty="0"/>
              <a:t>INPUT: </a:t>
            </a:r>
            <a:r>
              <a:rPr lang="en-US" sz="1300" dirty="0"/>
              <a:t>Updated model parameters and client scripts</a:t>
            </a:r>
            <a:r>
              <a:rPr lang="en" sz="1300" dirty="0"/>
              <a:t>. </a:t>
            </a:r>
            <a:endParaRPr sz="1300" dirty="0"/>
          </a:p>
          <a:p>
            <a:pPr marL="0" marR="0" lvl="0" indent="0" algn="l" rtl="0">
              <a:lnSpc>
                <a:spcPct val="115000"/>
              </a:lnSpc>
              <a:spcBef>
                <a:spcPts val="0"/>
              </a:spcBef>
              <a:spcAft>
                <a:spcPts val="0"/>
              </a:spcAft>
              <a:buNone/>
            </a:pPr>
            <a:r>
              <a:rPr lang="en" sz="1300" dirty="0"/>
              <a:t>OUTPUT: </a:t>
            </a:r>
            <a:r>
              <a:rPr lang="en-IN" sz="1300" dirty="0"/>
              <a:t>Trust scores</a:t>
            </a:r>
            <a:endParaRPr sz="1700" b="1" dirty="0"/>
          </a:p>
          <a:p>
            <a:pPr marL="457200" lvl="0" indent="-311150" algn="l" rtl="0">
              <a:spcBef>
                <a:spcPts val="1200"/>
              </a:spcBef>
              <a:spcAft>
                <a:spcPts val="0"/>
              </a:spcAft>
              <a:buSzPts val="1300"/>
              <a:buChar char="●"/>
            </a:pPr>
            <a:r>
              <a:rPr lang="en-US" sz="1300" dirty="0"/>
              <a:t>checkers are responsible for maintaining models on the underlying blockchain network through decentralized consensus based on voting.</a:t>
            </a:r>
          </a:p>
          <a:p>
            <a:pPr marL="457200" lvl="0" indent="-311150" algn="l" rtl="0">
              <a:spcBef>
                <a:spcPts val="1200"/>
              </a:spcBef>
              <a:spcAft>
                <a:spcPts val="0"/>
              </a:spcAft>
              <a:buSzPts val="1300"/>
              <a:buChar char="●"/>
            </a:pPr>
            <a:r>
              <a:rPr lang="en-US" sz="1300" dirty="0"/>
              <a:t>Ideally, a checker’s vote, on whether some update to the model (made by a client node) is acceptable, should be decided by validation on data presumably unrevealed to the client.</a:t>
            </a:r>
          </a:p>
          <a:p>
            <a:pPr marL="457200" lvl="0" indent="-311150" algn="l" rtl="0">
              <a:spcBef>
                <a:spcPts val="1200"/>
              </a:spcBef>
              <a:spcAft>
                <a:spcPts val="0"/>
              </a:spcAft>
              <a:buSzPts val="1300"/>
              <a:buChar char="●"/>
            </a:pPr>
            <a:r>
              <a:rPr lang="en-US" sz="1300" dirty="0"/>
              <a:t>That, combined with the voting-based nature of consensus, stipulates the following requirements and assumptions in order for the system to operate soundly.</a:t>
            </a:r>
          </a:p>
          <a:p>
            <a:pPr marL="457200" lvl="0" indent="-311150" algn="l" rtl="0">
              <a:spcBef>
                <a:spcPts val="1200"/>
              </a:spcBef>
              <a:spcAft>
                <a:spcPts val="0"/>
              </a:spcAft>
              <a:buSzPts val="1300"/>
              <a:buChar char="●"/>
            </a:pPr>
            <a:r>
              <a:rPr lang="en-US" sz="1300" dirty="0"/>
              <a:t>One important property is that clients are not fully connected to the checkers while checkers are fully interconnected.</a:t>
            </a:r>
          </a:p>
          <a:p>
            <a:pPr marL="457200" lvl="0" indent="-311150" algn="l" rtl="0">
              <a:spcBef>
                <a:spcPts val="1200"/>
              </a:spcBef>
              <a:spcAft>
                <a:spcPts val="0"/>
              </a:spcAft>
              <a:buSzPts val="1300"/>
              <a:buChar char="●"/>
            </a:pPr>
            <a:r>
              <a:rPr lang="en-US" sz="1300" dirty="0"/>
              <a:t>yet a node can be a checker on a subnetwork while being a client for another. Further, each model subnetwork requires at least one checker to function.</a:t>
            </a:r>
          </a:p>
        </p:txBody>
      </p:sp>
      <p:sp>
        <p:nvSpPr>
          <p:cNvPr id="8" name="Google Shape;212;p39">
            <a:extLst>
              <a:ext uri="{FF2B5EF4-FFF2-40B4-BE49-F238E27FC236}">
                <a16:creationId xmlns:a16="http://schemas.microsoft.com/office/drawing/2014/main" id="{5D9E562F-43CE-5AA7-DBCB-3F0EBD5D16BE}"/>
              </a:ext>
            </a:extLst>
          </p:cNvPr>
          <p:cNvSpPr txBox="1">
            <a:spLocks noGrp="1"/>
          </p:cNvSpPr>
          <p:nvPr>
            <p:ph type="title"/>
          </p:nvPr>
        </p:nvSpPr>
        <p:spPr>
          <a:xfrm>
            <a:off x="311700" y="109268"/>
            <a:ext cx="8520600" cy="572700"/>
          </a:xfrm>
          <a:prstGeom prst="rect">
            <a:avLst/>
          </a:prstGeom>
        </p:spPr>
        <p:txBody>
          <a:bodyPr spcFirstLastPara="1" wrap="square" lIns="91425" tIns="91425" rIns="91425" bIns="91425" anchor="t" anchorCtr="0">
            <a:normAutofit fontScale="90000"/>
          </a:bodyPr>
          <a:lstStyle/>
          <a:p>
            <a:r>
              <a:rPr lang="en" dirty="0"/>
              <a:t>Module 5 - </a:t>
            </a:r>
            <a:r>
              <a:rPr lang="en-US" dirty="0">
                <a:effectLst/>
                <a:latin typeface="+mj-lt"/>
                <a:ea typeface="Calibri" panose="020F0502020204030204" pitchFamily="34" charset="0"/>
                <a:cs typeface="Times New Roman" panose="02020603050405020304" pitchFamily="18" charset="0"/>
              </a:rPr>
              <a:t>Model checkers </a:t>
            </a:r>
            <a:br>
              <a:rPr lang="en-IN" dirty="0">
                <a:effectLst/>
                <a:latin typeface="+mj-lt"/>
                <a:ea typeface="Calibri" panose="020F0502020204030204" pitchFamily="34" charset="0"/>
                <a:cs typeface="Times New Roman" panose="02020603050405020304" pitchFamily="18" charset="0"/>
              </a:rPr>
            </a:b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IMPLEMENTATION DETAILS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4" name="TextBox 3">
            <a:extLst>
              <a:ext uri="{FF2B5EF4-FFF2-40B4-BE49-F238E27FC236}">
                <a16:creationId xmlns:a16="http://schemas.microsoft.com/office/drawing/2014/main" id="{2922A490-9309-E924-A632-5E1181A52BF2}"/>
              </a:ext>
            </a:extLst>
          </p:cNvPr>
          <p:cNvSpPr txBox="1"/>
          <p:nvPr/>
        </p:nvSpPr>
        <p:spPr>
          <a:xfrm>
            <a:off x="282498" y="312234"/>
            <a:ext cx="8519531" cy="4197559"/>
          </a:xfrm>
          <a:prstGeom prst="rect">
            <a:avLst/>
          </a:prstGeom>
          <a:noFill/>
        </p:spPr>
        <p:txBody>
          <a:bodyPr wrap="square" rtlCol="0">
            <a:spAutoFit/>
          </a:bodyPr>
          <a:lstStyle/>
          <a:p>
            <a:pPr marL="457200" algn="just">
              <a:lnSpc>
                <a:spcPct val="150000"/>
              </a:lnSpc>
            </a:pPr>
            <a:r>
              <a:rPr lang="en-US" sz="1800" b="1" dirty="0">
                <a:effectLst/>
                <a:latin typeface="Times New Roman" panose="02020603050405020304" pitchFamily="18" charset="0"/>
                <a:ea typeface="Times New Roman" panose="02020603050405020304" pitchFamily="18" charset="0"/>
              </a:rPr>
              <a:t>Blockchain Setup (</a:t>
            </a:r>
            <a:r>
              <a:rPr lang="en-US" sz="1800" b="1" dirty="0" err="1">
                <a:effectLst/>
                <a:latin typeface="Times New Roman" panose="02020603050405020304" pitchFamily="18" charset="0"/>
                <a:ea typeface="Times New Roman" panose="02020603050405020304" pitchFamily="18" charset="0"/>
              </a:rPr>
              <a:t>Exonum</a:t>
            </a: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pPr>
            <a:r>
              <a:rPr lang="en-US" sz="1800" dirty="0" err="1">
                <a:effectLst/>
                <a:latin typeface="Times New Roman" panose="02020603050405020304" pitchFamily="18" charset="0"/>
                <a:ea typeface="Times New Roman" panose="02020603050405020304" pitchFamily="18" charset="0"/>
              </a:rPr>
              <a:t>Exonum</a:t>
            </a:r>
            <a:r>
              <a:rPr lang="en-US" sz="1800" dirty="0">
                <a:effectLst/>
                <a:latin typeface="Times New Roman" panose="02020603050405020304" pitchFamily="18" charset="0"/>
                <a:ea typeface="Times New Roman" panose="02020603050405020304" pitchFamily="18" charset="0"/>
              </a:rPr>
              <a:t> is written in Rust and depends on the following third-party system libraries:</a:t>
            </a:r>
          </a:p>
          <a:p>
            <a:pPr marL="742950" indent="-285750" algn="just">
              <a:lnSpc>
                <a:spcPct val="150000"/>
              </a:lnSpc>
              <a:buFont typeface="Arial" panose="020B0604020202020204" pitchFamily="34" charset="0"/>
              <a:buChar char="•"/>
            </a:pPr>
            <a:r>
              <a:rPr lang="en-US" sz="1800" dirty="0">
                <a:latin typeface="Times New Roman" panose="02020603050405020304" pitchFamily="18" charset="0"/>
                <a:ea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RocksDB</a:t>
            </a:r>
            <a:r>
              <a:rPr lang="en-IN" sz="1800" dirty="0">
                <a:effectLst/>
                <a:latin typeface="Calibri" panose="020F0502020204030204" pitchFamily="34" charset="0"/>
                <a:ea typeface="Calibri" panose="020F0502020204030204" pitchFamily="34" charset="0"/>
                <a:cs typeface="Times New Roman" panose="02020603050405020304" pitchFamily="18" charset="0"/>
              </a:rPr>
              <a:t> (persistent storage)</a:t>
            </a:r>
          </a:p>
          <a:p>
            <a:pPr marL="742950" indent="-285750" algn="just">
              <a:lnSpc>
                <a:spcPct val="150000"/>
              </a:lnSpc>
              <a:buFont typeface="Arial" panose="020B0604020202020204" pitchFamily="34" charset="0"/>
              <a:buChar char="•"/>
            </a:pP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libsodium</a:t>
            </a:r>
            <a:r>
              <a:rPr lang="en-IN" sz="1800" dirty="0">
                <a:effectLst/>
                <a:latin typeface="Calibri" panose="020F0502020204030204" pitchFamily="34" charset="0"/>
                <a:ea typeface="Calibri" panose="020F0502020204030204" pitchFamily="34" charset="0"/>
                <a:cs typeface="Times New Roman" panose="02020603050405020304" pitchFamily="18" charset="0"/>
              </a:rPr>
              <a:t> (cryptography engine)</a:t>
            </a:r>
          </a:p>
          <a:p>
            <a:pPr marL="742950" indent="-285750" algn="just">
              <a:lnSpc>
                <a:spcPct val="150000"/>
              </a:lnSpc>
              <a:buFont typeface="Arial" panose="020B0604020202020204" pitchFamily="34" charset="0"/>
              <a:buChar char="•"/>
            </a:pP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Protocol Buffers (mechanism for serializing structured data) </a:t>
            </a:r>
          </a:p>
          <a:p>
            <a:pPr marL="457200" algn="just">
              <a:lnSpc>
                <a:spcPct val="150000"/>
              </a:lnSpc>
            </a:pPr>
            <a:r>
              <a:rPr lang="en-US" sz="1800" b="1" dirty="0">
                <a:effectLst/>
                <a:latin typeface="Times New Roman" panose="02020603050405020304" pitchFamily="18" charset="0"/>
                <a:ea typeface="Times New Roman" panose="02020603050405020304" pitchFamily="18" charset="0"/>
              </a:rPr>
              <a:t>Prerequisites: </a:t>
            </a:r>
          </a:p>
          <a:p>
            <a:pPr marL="742950" indent="-285750" algn="just">
              <a:lnSpc>
                <a:spcPct val="150000"/>
              </a:lnSpc>
              <a:buFont typeface="Arial" panose="020B0604020202020204" pitchFamily="34" charset="0"/>
              <a:buChar char="•"/>
            </a:pPr>
            <a:r>
              <a:rPr lang="en-US" sz="1800" u="sng" dirty="0">
                <a:solidFill>
                  <a:srgbClr val="0000FF"/>
                </a:solidFill>
                <a:effectLst/>
                <a:latin typeface="Times New Roman" panose="02020603050405020304" pitchFamily="18" charset="0"/>
                <a:ea typeface="Times New Roman" panose="02020603050405020304" pitchFamily="18" charset="0"/>
                <a:hlinkClick r:id="rId3"/>
              </a:rPr>
              <a:t>git</a:t>
            </a:r>
            <a:endParaRPr lang="en-IN" sz="1800" dirty="0">
              <a:effectLst/>
              <a:latin typeface="Times New Roman" panose="02020603050405020304" pitchFamily="18" charset="0"/>
              <a:ea typeface="Times New Roman" panose="02020603050405020304" pitchFamily="18" charset="0"/>
            </a:endParaRPr>
          </a:p>
          <a:p>
            <a:pPr marL="742950" indent="-285750" algn="just">
              <a:lnSpc>
                <a:spcPct val="150000"/>
              </a:lnSpc>
              <a:buFont typeface="Arial" panose="020B0604020202020204" pitchFamily="34" charset="0"/>
              <a:buChar char="•"/>
            </a:pPr>
            <a:r>
              <a:rPr lang="en-US" sz="1800" u="sng" dirty="0">
                <a:solidFill>
                  <a:srgbClr val="0000FF"/>
                </a:solidFill>
                <a:effectLst/>
                <a:latin typeface="Times New Roman" panose="02020603050405020304" pitchFamily="18" charset="0"/>
                <a:ea typeface="Times New Roman" panose="02020603050405020304" pitchFamily="18" charset="0"/>
                <a:hlinkClick r:id="rId4"/>
              </a:rPr>
              <a:t>Node.js with </a:t>
            </a:r>
            <a:r>
              <a:rPr lang="en-US" sz="1800" u="sng" dirty="0" err="1">
                <a:solidFill>
                  <a:srgbClr val="0000FF"/>
                </a:solidFill>
                <a:effectLst/>
                <a:latin typeface="Times New Roman" panose="02020603050405020304" pitchFamily="18" charset="0"/>
                <a:ea typeface="Times New Roman" panose="02020603050405020304" pitchFamily="18" charset="0"/>
                <a:hlinkClick r:id="rId4"/>
              </a:rPr>
              <a:t>npm</a:t>
            </a:r>
            <a:endParaRPr lang="en-US" sz="1800" u="sng" dirty="0">
              <a:solidFill>
                <a:srgbClr val="0000FF"/>
              </a:solidFill>
              <a:effectLst/>
              <a:latin typeface="Times New Roman" panose="02020603050405020304" pitchFamily="18" charset="0"/>
              <a:ea typeface="Times New Roman" panose="02020603050405020304" pitchFamily="18" charset="0"/>
            </a:endParaRPr>
          </a:p>
          <a:p>
            <a:pPr marL="742950" indent="-285750" algn="just">
              <a:lnSpc>
                <a:spcPct val="150000"/>
              </a:lnSpc>
              <a:buFont typeface="Arial" panose="020B0604020202020204" pitchFamily="34" charset="0"/>
              <a:buChar char="•"/>
            </a:pPr>
            <a:r>
              <a:rPr lang="en-US" sz="1800" u="sng" dirty="0">
                <a:solidFill>
                  <a:srgbClr val="0000FF"/>
                </a:solidFill>
                <a:effectLst/>
                <a:latin typeface="Times New Roman" panose="02020603050405020304" pitchFamily="18" charset="0"/>
                <a:ea typeface="Times New Roman" panose="02020603050405020304" pitchFamily="18" charset="0"/>
                <a:hlinkClick r:id="rId5"/>
              </a:rPr>
              <a:t>Rust compiler</a:t>
            </a:r>
            <a:endParaRPr lang="en-IN" sz="1800" dirty="0">
              <a:effectLst/>
              <a:latin typeface="Times New Roman" panose="02020603050405020304" pitchFamily="18" charset="0"/>
              <a:ea typeface="Times New Roman" panose="02020603050405020304" pitchFamily="18" charset="0"/>
            </a:endParaRPr>
          </a:p>
          <a:p>
            <a:pPr marL="742950" indent="-285750" algn="just">
              <a:lnSpc>
                <a:spcPct val="150000"/>
              </a:lnSpc>
              <a:buFont typeface="Arial" panose="020B0604020202020204" pitchFamily="34" charset="0"/>
              <a:buChar char="•"/>
            </a:pPr>
            <a:r>
              <a:rPr lang="en-US" sz="1800" u="sng" dirty="0" err="1">
                <a:solidFill>
                  <a:srgbClr val="0000FF"/>
                </a:solidFill>
                <a:effectLst/>
                <a:latin typeface="Times New Roman" panose="02020603050405020304" pitchFamily="18" charset="0"/>
                <a:ea typeface="Times New Roman" panose="02020603050405020304" pitchFamily="18" charset="0"/>
                <a:hlinkClick r:id="rId6"/>
              </a:rPr>
              <a:t>Exonum</a:t>
            </a:r>
            <a:r>
              <a:rPr lang="en-US" sz="1800" u="sng" dirty="0">
                <a:solidFill>
                  <a:srgbClr val="0000FF"/>
                </a:solidFill>
                <a:effectLst/>
                <a:latin typeface="Times New Roman" panose="02020603050405020304" pitchFamily="18" charset="0"/>
                <a:ea typeface="Times New Roman" panose="02020603050405020304" pitchFamily="18" charset="0"/>
                <a:hlinkClick r:id="rId6"/>
              </a:rPr>
              <a:t> launcher</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44458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a:t>
            </a:r>
            <a:endParaRPr dirty="0"/>
          </a:p>
        </p:txBody>
      </p:sp>
      <p:sp>
        <p:nvSpPr>
          <p:cNvPr id="75" name="Google Shape;75;p16"/>
          <p:cNvSpPr txBox="1">
            <a:spLocks noGrp="1"/>
          </p:cNvSpPr>
          <p:nvPr>
            <p:ph type="body" idx="1"/>
          </p:nvPr>
        </p:nvSpPr>
        <p:spPr>
          <a:xfrm>
            <a:off x="311700" y="1152475"/>
            <a:ext cx="8520600" cy="3394800"/>
          </a:xfrm>
          <a:prstGeom prst="rect">
            <a:avLst/>
          </a:prstGeom>
        </p:spPr>
        <p:txBody>
          <a:bodyPr spcFirstLastPara="1" wrap="square" lIns="91425" tIns="91425" rIns="91425" bIns="91425" anchor="t" anchorCtr="0">
            <a:normAutofit fontScale="92500" lnSpcReduction="20000"/>
          </a:bodyPr>
          <a:lstStyle/>
          <a:p>
            <a:pPr marL="457200" lvl="0" indent="-323850" algn="l" rtl="0">
              <a:lnSpc>
                <a:spcPct val="115000"/>
              </a:lnSpc>
              <a:spcBef>
                <a:spcPts val="0"/>
              </a:spcBef>
              <a:spcAft>
                <a:spcPts val="0"/>
              </a:spcAft>
              <a:buSzPts val="1500"/>
              <a:buChar char="●"/>
            </a:pPr>
            <a:r>
              <a:rPr lang="en-IN" sz="1800" dirty="0">
                <a:effectLst/>
                <a:latin typeface="+mj-lt"/>
                <a:ea typeface="Calibri" panose="020F0502020204030204" pitchFamily="34" charset="0"/>
                <a:cs typeface="Times New Roman" panose="02020603050405020304" pitchFamily="18" charset="0"/>
              </a:rPr>
              <a:t>In recent years, there has been an enormous corpus of research and development dedicated to and focused on accelerating the processes of machine learning in every conceivable shape or form. </a:t>
            </a:r>
          </a:p>
          <a:p>
            <a:pPr marL="457200" lvl="0" indent="-323850" algn="l" rtl="0">
              <a:lnSpc>
                <a:spcPct val="115000"/>
              </a:lnSpc>
              <a:spcBef>
                <a:spcPts val="0"/>
              </a:spcBef>
              <a:spcAft>
                <a:spcPts val="0"/>
              </a:spcAft>
              <a:buSzPts val="1500"/>
              <a:buChar char="●"/>
            </a:pPr>
            <a:endParaRPr lang="en-US" sz="1800" dirty="0">
              <a:latin typeface="+mj-lt"/>
            </a:endParaRPr>
          </a:p>
          <a:p>
            <a:pPr marL="457200" lvl="0" indent="-323850" algn="l" rtl="0">
              <a:lnSpc>
                <a:spcPct val="115000"/>
              </a:lnSpc>
              <a:spcBef>
                <a:spcPts val="0"/>
              </a:spcBef>
              <a:spcAft>
                <a:spcPts val="0"/>
              </a:spcAft>
              <a:buSzPts val="1500"/>
              <a:buChar char="●"/>
            </a:pPr>
            <a:r>
              <a:rPr lang="en-US" sz="1800" dirty="0">
                <a:latin typeface="+mj-lt"/>
              </a:rPr>
              <a:t>This provides greater flexibility and interoperability features than Monolith as they are easily scalable and robust to failures.</a:t>
            </a:r>
          </a:p>
          <a:p>
            <a:pPr marL="457200" lvl="0" indent="-323850" algn="l" rtl="0">
              <a:lnSpc>
                <a:spcPct val="115000"/>
              </a:lnSpc>
              <a:spcBef>
                <a:spcPts val="1000"/>
              </a:spcBef>
              <a:spcAft>
                <a:spcPts val="0"/>
              </a:spcAft>
              <a:buSzPts val="1500"/>
              <a:buChar char="●"/>
            </a:pPr>
            <a:r>
              <a:rPr lang="en-US" sz="1800" dirty="0"/>
              <a:t>Computer hardware was not adequate enough to handle already existing machine learning algorithms, yet it seems the rapidly growing demand for machine learning applications has put us in a situation that yet again undermines the capabilities of individual machines. </a:t>
            </a:r>
          </a:p>
          <a:p>
            <a:pPr marL="457200" lvl="0" indent="-323850" algn="l" rtl="0">
              <a:lnSpc>
                <a:spcPct val="115000"/>
              </a:lnSpc>
              <a:spcBef>
                <a:spcPts val="1000"/>
              </a:spcBef>
              <a:spcAft>
                <a:spcPts val="0"/>
              </a:spcAft>
              <a:buSzPts val="1500"/>
              <a:buChar char="●"/>
            </a:pPr>
            <a:r>
              <a:rPr lang="en-US" sz="1800" dirty="0"/>
              <a:t>The Solution for this problem </a:t>
            </a:r>
            <a:r>
              <a:rPr lang="en-US" sz="1800" dirty="0">
                <a:latin typeface="+mj-lt"/>
              </a:rPr>
              <a:t>is to </a:t>
            </a:r>
            <a:r>
              <a:rPr lang="en-IN" sz="1800" dirty="0">
                <a:effectLst/>
                <a:latin typeface="+mj-lt"/>
                <a:ea typeface="Calibri" panose="020F0502020204030204" pitchFamily="34" charset="0"/>
                <a:cs typeface="Times New Roman" panose="02020603050405020304" pitchFamily="18" charset="0"/>
              </a:rPr>
              <a:t>multiple machines collaborate on training the model at hand.</a:t>
            </a:r>
            <a:endParaRPr lang="en-US" sz="1800" dirty="0">
              <a:latin typeface="+mj-lt"/>
            </a:endParaRPr>
          </a:p>
        </p:txBody>
      </p:sp>
    </p:spTree>
    <p:extLst>
      <p:ext uri="{BB962C8B-B14F-4D97-AF65-F5344CB8AC3E}">
        <p14:creationId xmlns:p14="http://schemas.microsoft.com/office/powerpoint/2010/main" val="711200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4" name="TextBox 3">
            <a:extLst>
              <a:ext uri="{FF2B5EF4-FFF2-40B4-BE49-F238E27FC236}">
                <a16:creationId xmlns:a16="http://schemas.microsoft.com/office/drawing/2014/main" id="{365A445B-D78C-5869-B083-6FF7B5A76D14}"/>
              </a:ext>
            </a:extLst>
          </p:cNvPr>
          <p:cNvSpPr txBox="1"/>
          <p:nvPr/>
        </p:nvSpPr>
        <p:spPr>
          <a:xfrm>
            <a:off x="230459" y="252761"/>
            <a:ext cx="8638478" cy="4108817"/>
          </a:xfrm>
          <a:prstGeom prst="rect">
            <a:avLst/>
          </a:prstGeom>
          <a:noFill/>
        </p:spPr>
        <p:txBody>
          <a:bodyPr wrap="square" rtlCol="0">
            <a:spAutoFit/>
          </a:bodyPr>
          <a:lstStyle/>
          <a:p>
            <a:pPr marL="457200" algn="just">
              <a:lnSpc>
                <a:spcPct val="150000"/>
              </a:lnSpc>
            </a:pPr>
            <a:r>
              <a:rPr lang="en-US" sz="1800" b="1" dirty="0">
                <a:effectLst/>
                <a:latin typeface="Times New Roman" panose="02020603050405020304" pitchFamily="18" charset="0"/>
                <a:ea typeface="Times New Roman" panose="02020603050405020304" pitchFamily="18" charset="0"/>
              </a:rPr>
              <a:t>Dependencies installation:</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pPr>
            <a:r>
              <a:rPr lang="en-US" sz="1800" dirty="0">
                <a:effectLst/>
                <a:latin typeface="Times New Roman" panose="02020603050405020304" pitchFamily="18" charset="0"/>
                <a:ea typeface="Times New Roman" panose="02020603050405020304" pitchFamily="18" charset="0"/>
              </a:rPr>
              <a:t>For distributives with </a:t>
            </a:r>
            <a:r>
              <a:rPr lang="en-US" sz="1800" dirty="0">
                <a:solidFill>
                  <a:srgbClr val="37474F"/>
                </a:solidFill>
                <a:effectLst/>
                <a:latin typeface="Times New Roman" panose="02020603050405020304" pitchFamily="18" charset="0"/>
                <a:ea typeface="Times New Roman" panose="02020603050405020304" pitchFamily="18" charset="0"/>
              </a:rPr>
              <a:t>deb</a:t>
            </a:r>
            <a:r>
              <a:rPr lang="en-US" sz="1800" dirty="0">
                <a:effectLst/>
                <a:latin typeface="Times New Roman" panose="02020603050405020304" pitchFamily="18" charset="0"/>
                <a:ea typeface="Times New Roman" panose="02020603050405020304" pitchFamily="18" charset="0"/>
              </a:rPr>
              <a:t>-based package managers (such as Debian or Ubuntu), use</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Roboto" panose="02000000000000000000" pitchFamily="2"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add-apt-repository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ppa:exonum</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rocksdb</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apt-get update</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apt-get install build-essential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jq</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libsodium</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-dev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libsnappy</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-dev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libssl</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-dev </a:t>
            </a:r>
            <a:r>
              <a:rPr lang="en-US" sz="1800" dirty="0">
                <a:solidFill>
                  <a:srgbClr val="183691"/>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    librocksdb6.2 pkg-config clang-7 lldb-7 lld-7</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 </a:t>
            </a:r>
            <a:endParaRPr lang="en-IN" sz="1800" dirty="0">
              <a:effectLst/>
              <a:latin typeface="Times New Roman" panose="02020603050405020304" pitchFamily="18" charset="0"/>
              <a:ea typeface="Times New Roman" panose="02020603050405020304" pitchFamily="18" charset="0"/>
            </a:endParaRPr>
          </a:p>
          <a:p>
            <a:pPr marL="457200">
              <a:lnSpc>
                <a:spcPct val="150000"/>
              </a:lnSpc>
            </a:pPr>
            <a:r>
              <a:rPr lang="en-US" sz="1800" dirty="0">
                <a:effectLst/>
                <a:latin typeface="Times New Roman" panose="02020603050405020304" pitchFamily="18" charset="0"/>
                <a:ea typeface="Times New Roman" panose="02020603050405020304" pitchFamily="18" charset="0"/>
              </a:rPr>
              <a:t>For </a:t>
            </a:r>
            <a:r>
              <a:rPr lang="en-US" sz="1800" dirty="0" err="1">
                <a:solidFill>
                  <a:srgbClr val="37474F"/>
                </a:solidFill>
                <a:effectLst/>
                <a:latin typeface="Roboto Mono" panose="00000009000000000000" pitchFamily="49" charset="0"/>
                <a:ea typeface="Times New Roman" panose="02020603050405020304" pitchFamily="18" charset="0"/>
              </a:rPr>
              <a:t>protobuf</a:t>
            </a:r>
            <a:r>
              <a:rPr lang="en-US" sz="1800" dirty="0">
                <a:effectLst/>
                <a:latin typeface="Times New Roman" panose="02020603050405020304" pitchFamily="18" charset="0"/>
                <a:ea typeface="Times New Roman" panose="02020603050405020304" pitchFamily="18" charset="0"/>
              </a:rPr>
              <a:t> installation add the following dependencies: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Roboto" panose="02000000000000000000" pitchFamily="2"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add-apt-repository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ppa:maarten-fonville</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protobuf</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apt install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libprotobuf</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-dev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protobuf</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-compiler</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92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4" name="TextBox 3">
            <a:extLst>
              <a:ext uri="{FF2B5EF4-FFF2-40B4-BE49-F238E27FC236}">
                <a16:creationId xmlns:a16="http://schemas.microsoft.com/office/drawing/2014/main" id="{365A445B-D78C-5869-B083-6FF7B5A76D14}"/>
              </a:ext>
            </a:extLst>
          </p:cNvPr>
          <p:cNvSpPr txBox="1"/>
          <p:nvPr/>
        </p:nvSpPr>
        <p:spPr>
          <a:xfrm>
            <a:off x="230459" y="252761"/>
            <a:ext cx="8638478" cy="5039649"/>
          </a:xfrm>
          <a:prstGeom prst="rect">
            <a:avLst/>
          </a:prstGeom>
          <a:noFill/>
        </p:spPr>
        <p:txBody>
          <a:bodyPr wrap="square" rtlCol="0">
            <a:spAutoFit/>
          </a:bodyPr>
          <a:lstStyle/>
          <a:p>
            <a:pPr marL="457200" algn="just">
              <a:lnSpc>
                <a:spcPct val="150000"/>
              </a:lnSpc>
              <a:spcBef>
                <a:spcPts val="1200"/>
              </a:spcBef>
              <a:spcAft>
                <a:spcPts val="1200"/>
              </a:spcAft>
            </a:pPr>
            <a:r>
              <a:rPr lang="en-US" dirty="0">
                <a:effectLst/>
                <a:latin typeface="Times New Roman" panose="02020603050405020304" pitchFamily="18" charset="0"/>
                <a:ea typeface="Times New Roman" panose="02020603050405020304" pitchFamily="18" charset="0"/>
              </a:rPr>
              <a:t>Package names and installation methods may differ in other Linux distributives; use package manager tools to locate and install dependencies.</a:t>
            </a:r>
            <a:endParaRPr lang="en-IN" dirty="0">
              <a:effectLst/>
              <a:latin typeface="Times New Roman" panose="02020603050405020304" pitchFamily="18" charset="0"/>
              <a:ea typeface="Times New Roman" panose="02020603050405020304" pitchFamily="18" charset="0"/>
            </a:endParaRPr>
          </a:p>
          <a:p>
            <a:pPr marL="457200" algn="just">
              <a:lnSpc>
                <a:spcPct val="150000"/>
              </a:lnSpc>
              <a:spcBef>
                <a:spcPts val="1200"/>
              </a:spcBef>
              <a:spcAft>
                <a:spcPts val="1200"/>
              </a:spcAft>
            </a:pPr>
            <a:r>
              <a:rPr lang="en-US" dirty="0">
                <a:effectLst/>
                <a:latin typeface="Times New Roman" panose="02020603050405020304" pitchFamily="18" charset="0"/>
                <a:ea typeface="Times New Roman" panose="02020603050405020304" pitchFamily="18" charset="0"/>
              </a:rPr>
              <a:t>Depending on the version of your distributive, </a:t>
            </a:r>
            <a:r>
              <a:rPr lang="en-US" dirty="0" err="1">
                <a:effectLst/>
                <a:latin typeface="Times New Roman" panose="02020603050405020304" pitchFamily="18" charset="0"/>
                <a:ea typeface="Times New Roman" panose="02020603050405020304" pitchFamily="18" charset="0"/>
              </a:rPr>
              <a:t>libsodium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RocksDB</a:t>
            </a:r>
            <a:r>
              <a:rPr lang="en-US" dirty="0">
                <a:effectLst/>
                <a:latin typeface="Times New Roman" panose="02020603050405020304" pitchFamily="18" charset="0"/>
                <a:ea typeface="Times New Roman" panose="02020603050405020304" pitchFamily="18" charset="0"/>
              </a:rPr>
              <a:t> and </a:t>
            </a:r>
            <a:r>
              <a:rPr lang="en-US" dirty="0" err="1">
                <a:effectLst/>
                <a:latin typeface="Times New Roman" panose="02020603050405020304" pitchFamily="18" charset="0"/>
                <a:ea typeface="Times New Roman" panose="02020603050405020304" pitchFamily="18" charset="0"/>
              </a:rPr>
              <a:t>Protobuf</a:t>
            </a:r>
            <a:r>
              <a:rPr lang="en-US" dirty="0">
                <a:effectLst/>
                <a:latin typeface="Times New Roman" panose="02020603050405020304" pitchFamily="18" charset="0"/>
                <a:ea typeface="Times New Roman" panose="02020603050405020304" pitchFamily="18" charset="0"/>
              </a:rPr>
              <a:t> may not be present in the default package lists. In this case you may need to install these packages from third-party PPAs, or build them from sources.</a:t>
            </a:r>
            <a:endParaRPr lang="en-IN" dirty="0">
              <a:effectLst/>
              <a:latin typeface="Times New Roman" panose="02020603050405020304" pitchFamily="18" charset="0"/>
              <a:ea typeface="Times New Roman" panose="02020603050405020304" pitchFamily="18" charset="0"/>
            </a:endParaRPr>
          </a:p>
          <a:p>
            <a:pPr marL="457200" algn="just">
              <a:lnSpc>
                <a:spcPct val="150000"/>
              </a:lnSpc>
            </a:pPr>
            <a:r>
              <a:rPr lang="en-US" b="1" dirty="0">
                <a:effectLst/>
                <a:latin typeface="Times New Roman" panose="02020603050405020304" pitchFamily="18" charset="0"/>
                <a:ea typeface="Times New Roman" panose="02020603050405020304" pitchFamily="18" charset="0"/>
              </a:rPr>
              <a:t>Adding Environment Variables</a:t>
            </a:r>
            <a:endParaRPr lang="en-IN" dirty="0">
              <a:effectLst/>
              <a:latin typeface="Times New Roman" panose="02020603050405020304" pitchFamily="18" charset="0"/>
              <a:ea typeface="Times New Roman" panose="02020603050405020304" pitchFamily="18" charset="0"/>
            </a:endParaRPr>
          </a:p>
          <a:p>
            <a:pPr marL="457200" algn="just">
              <a:lnSpc>
                <a:spcPct val="150000"/>
              </a:lnSpc>
            </a:pPr>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algn="just">
              <a:lnSpc>
                <a:spcPct val="150000"/>
              </a:lnSpc>
            </a:pPr>
            <a:r>
              <a:rPr lang="en-US" dirty="0">
                <a:effectLst/>
                <a:latin typeface="Times New Roman" panose="02020603050405020304" pitchFamily="18" charset="0"/>
                <a:ea typeface="Times New Roman" panose="02020603050405020304" pitchFamily="18" charset="0"/>
              </a:rPr>
              <a:t>If your OS contains pre-compiled </a:t>
            </a:r>
            <a:r>
              <a:rPr lang="en-US" dirty="0" err="1">
                <a:effectLst/>
                <a:latin typeface="Times New Roman" panose="02020603050405020304" pitchFamily="18" charset="0"/>
                <a:ea typeface="Times New Roman" panose="02020603050405020304" pitchFamily="18" charset="0"/>
              </a:rPr>
              <a:t>rocksdb</a:t>
            </a:r>
            <a:r>
              <a:rPr lang="en-US" dirty="0">
                <a:effectLst/>
                <a:latin typeface="Times New Roman" panose="02020603050405020304" pitchFamily="18" charset="0"/>
                <a:ea typeface="Times New Roman" panose="02020603050405020304" pitchFamily="18" charset="0"/>
              </a:rPr>
              <a:t> or snappy libraries, you may setup ROCKSDB_LIB_DIR and/or SNAPPY_LIB_DIR environment variable to point to a directory with these libraries. This will significantly reduce compile time.</a:t>
            </a:r>
            <a:endParaRPr lang="en-IN" dirty="0">
              <a:effectLst/>
              <a:latin typeface="Times New Roman" panose="02020603050405020304" pitchFamily="18" charset="0"/>
              <a:ea typeface="Times New Roman" panose="02020603050405020304" pitchFamily="18" charset="0"/>
            </a:endParaRPr>
          </a:p>
          <a:p>
            <a:pPr marL="457200" algn="just">
              <a:lnSpc>
                <a:spcPct val="150000"/>
              </a:lnSpc>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C2185B"/>
                </a:solidFill>
                <a:effectLst/>
                <a:latin typeface="Roboto Mono" panose="00000009000000000000" pitchFamily="49" charset="0"/>
                <a:ea typeface="Times New Roman" panose="02020603050405020304" pitchFamily="18" charset="0"/>
                <a:cs typeface="Courier New" panose="02070309020205020404" pitchFamily="49" charset="0"/>
              </a:rPr>
              <a:t>export</a:t>
            </a:r>
            <a:r>
              <a:rPr lang="en-US"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dirty="0">
                <a:solidFill>
                  <a:srgbClr val="3E61A2"/>
                </a:solidFill>
                <a:effectLst/>
                <a:latin typeface="Roboto Mono" panose="00000009000000000000" pitchFamily="49" charset="0"/>
                <a:ea typeface="Times New Roman" panose="02020603050405020304" pitchFamily="18" charset="0"/>
                <a:cs typeface="Courier New" panose="02070309020205020404" pitchFamily="49" charset="0"/>
              </a:rPr>
              <a:t>ROCKSDB_LIB_DIR</a:t>
            </a:r>
            <a:r>
              <a:rPr lang="en-US"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usr</a:t>
            </a:r>
            <a:r>
              <a:rPr lang="en-US"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/lib</a:t>
            </a:r>
            <a:endParaRPr lang="en-IN"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C2185B"/>
                </a:solidFill>
                <a:effectLst/>
                <a:latin typeface="Roboto Mono" panose="00000009000000000000" pitchFamily="49" charset="0"/>
                <a:ea typeface="Times New Roman" panose="02020603050405020304" pitchFamily="18" charset="0"/>
                <a:cs typeface="Courier New" panose="02070309020205020404" pitchFamily="49" charset="0"/>
              </a:rPr>
              <a:t>export</a:t>
            </a:r>
            <a:r>
              <a:rPr lang="en-US"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dirty="0">
                <a:solidFill>
                  <a:srgbClr val="3E61A2"/>
                </a:solidFill>
                <a:effectLst/>
                <a:latin typeface="Roboto Mono" panose="00000009000000000000" pitchFamily="49" charset="0"/>
                <a:ea typeface="Times New Roman" panose="02020603050405020304" pitchFamily="18" charset="0"/>
                <a:cs typeface="Courier New" panose="02070309020205020404" pitchFamily="49" charset="0"/>
              </a:rPr>
              <a:t>SNAPPY_LIB_DIR</a:t>
            </a:r>
            <a:r>
              <a:rPr lang="en-US"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usr</a:t>
            </a:r>
            <a:r>
              <a:rPr lang="en-US"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/lib/x86_64-linux-gnu</a:t>
            </a:r>
            <a:endParaRPr lang="en-IN" dirty="0">
              <a:effectLst/>
              <a:latin typeface="Times New Roman" panose="02020603050405020304" pitchFamily="18" charset="0"/>
              <a:ea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algn="just">
              <a:lnSpc>
                <a:spcPct val="150000"/>
              </a:lnSpc>
            </a:pP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71550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4" name="TextBox 3">
            <a:extLst>
              <a:ext uri="{FF2B5EF4-FFF2-40B4-BE49-F238E27FC236}">
                <a16:creationId xmlns:a16="http://schemas.microsoft.com/office/drawing/2014/main" id="{AA6ECC48-ED1E-C9FD-32E3-1CA1F03E0452}"/>
              </a:ext>
            </a:extLst>
          </p:cNvPr>
          <p:cNvSpPr txBox="1"/>
          <p:nvPr/>
        </p:nvSpPr>
        <p:spPr>
          <a:xfrm>
            <a:off x="245327" y="193288"/>
            <a:ext cx="8631044" cy="4698380"/>
          </a:xfrm>
          <a:prstGeom prst="rect">
            <a:avLst/>
          </a:prstGeom>
          <a:noFill/>
        </p:spPr>
        <p:txBody>
          <a:bodyPr wrap="square" rtlCol="0">
            <a:spAutoFit/>
          </a:bodyPr>
          <a:lstStyle/>
          <a:p>
            <a:pPr marL="457200" algn="just">
              <a:lnSpc>
                <a:spcPct val="150000"/>
              </a:lnSpc>
            </a:pPr>
            <a:r>
              <a:rPr lang="en-US" sz="1800" b="1" spc="-10" dirty="0">
                <a:effectLst/>
                <a:latin typeface="Times New Roman" panose="02020603050405020304" pitchFamily="18" charset="0"/>
                <a:ea typeface="Times New Roman" panose="02020603050405020304" pitchFamily="18" charset="0"/>
              </a:rPr>
              <a:t>Rust Toolchain</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pPr>
            <a:r>
              <a:rPr lang="en-US" sz="1800" dirty="0" err="1">
                <a:effectLst/>
                <a:latin typeface="Times New Roman" panose="02020603050405020304" pitchFamily="18" charset="0"/>
                <a:ea typeface="Times New Roman" panose="02020603050405020304" pitchFamily="18" charset="0"/>
              </a:rPr>
              <a:t>Exonum</a:t>
            </a:r>
            <a:r>
              <a:rPr lang="en-US" sz="1800" dirty="0">
                <a:effectLst/>
                <a:latin typeface="Times New Roman" panose="02020603050405020304" pitchFamily="18" charset="0"/>
                <a:ea typeface="Times New Roman" panose="02020603050405020304" pitchFamily="18" charset="0"/>
              </a:rPr>
              <a:t> repositories use the stable Rust toolchain that can be installed by using the </a:t>
            </a:r>
            <a:r>
              <a:rPr lang="en-US" sz="1800" b="1" u="sng" dirty="0" err="1">
                <a:solidFill>
                  <a:srgbClr val="26D07C"/>
                </a:solidFill>
                <a:effectLst/>
                <a:latin typeface="Times New Roman" panose="02020603050405020304" pitchFamily="18" charset="0"/>
                <a:ea typeface="Times New Roman" panose="02020603050405020304" pitchFamily="18" charset="0"/>
                <a:hlinkClick r:id="rId3"/>
              </a:rPr>
              <a:t>rustup</a:t>
            </a:r>
            <a:r>
              <a:rPr lang="en-US" sz="1800" dirty="0">
                <a:effectLst/>
                <a:latin typeface="Times New Roman" panose="02020603050405020304" pitchFamily="18" charset="0"/>
                <a:ea typeface="Times New Roman" panose="02020603050405020304" pitchFamily="18" charset="0"/>
              </a:rPr>
              <a:t> program:</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curl https://sh.rustup.rs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sSf</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 |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sh</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 -s -- --default-toolchain stable</a:t>
            </a:r>
            <a:endParaRPr lang="en-IN" sz="1800" dirty="0">
              <a:effectLst/>
              <a:latin typeface="Times New Roman" panose="02020603050405020304" pitchFamily="18" charset="0"/>
              <a:ea typeface="Times New Roman" panose="02020603050405020304" pitchFamily="18" charset="0"/>
            </a:endParaRPr>
          </a:p>
          <a:p>
            <a:pPr marL="457200"/>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pPr>
            <a:r>
              <a:rPr lang="en-US" sz="1800" b="1" spc="-10" dirty="0">
                <a:effectLst/>
                <a:latin typeface="Times New Roman" panose="02020603050405020304" pitchFamily="18" charset="0"/>
                <a:ea typeface="Times New Roman" panose="02020603050405020304" pitchFamily="18" charset="0"/>
              </a:rPr>
              <a:t>Compiling </a:t>
            </a:r>
            <a:r>
              <a:rPr lang="en-US" sz="1800" b="1" spc="-10" dirty="0" err="1">
                <a:effectLst/>
                <a:latin typeface="Times New Roman" panose="02020603050405020304" pitchFamily="18" charset="0"/>
                <a:ea typeface="Times New Roman" panose="02020603050405020304" pitchFamily="18" charset="0"/>
              </a:rPr>
              <a:t>Exonum</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pPr>
            <a:r>
              <a:rPr lang="en-US" sz="1800" dirty="0">
                <a:effectLst/>
                <a:latin typeface="Times New Roman" panose="02020603050405020304" pitchFamily="18" charset="0"/>
                <a:ea typeface="Times New Roman" panose="02020603050405020304" pitchFamily="18" charset="0"/>
              </a:rPr>
              <a:t>We can verify that you installed dependencies and the Rust toolchain correctly by cloning the </a:t>
            </a:r>
            <a:r>
              <a:rPr lang="en-US" sz="1800" dirty="0" err="1">
                <a:solidFill>
                  <a:srgbClr val="37474F"/>
                </a:solidFill>
                <a:effectLst/>
                <a:latin typeface="Roboto Mono" panose="00000009000000000000" pitchFamily="49" charset="0"/>
                <a:ea typeface="Times New Roman" panose="02020603050405020304" pitchFamily="18" charset="0"/>
              </a:rPr>
              <a:t>exonum</a:t>
            </a:r>
            <a:r>
              <a:rPr lang="en-US" sz="1800" dirty="0">
                <a:effectLst/>
                <a:latin typeface="Times New Roman" panose="02020603050405020304" pitchFamily="18" charset="0"/>
                <a:ea typeface="Times New Roman" panose="02020603050405020304" pitchFamily="18" charset="0"/>
              </a:rPr>
              <a:t> repository and running its built-in unit test suite:</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Roboto" panose="02000000000000000000" pitchFamily="2"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git clone https://github.com/exonum/exonum.git</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C2185B"/>
                </a:solidFill>
                <a:effectLst/>
                <a:latin typeface="Roboto Mono" panose="00000009000000000000" pitchFamily="49" charset="0"/>
                <a:ea typeface="Times New Roman" panose="02020603050405020304" pitchFamily="18" charset="0"/>
                <a:cs typeface="Courier New" panose="02070309020205020404" pitchFamily="49" charset="0"/>
              </a:rPr>
              <a:t>cd</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exonum</a:t>
            </a:r>
            <a:endParaRPr lang="en-IN" sz="1800" dirty="0">
              <a:effectLst/>
              <a:latin typeface="Times New Roman" panose="02020603050405020304" pitchFamily="18" charset="0"/>
              <a:ea typeface="Times New Roman" panose="02020603050405020304" pitchFamily="18" charset="0"/>
            </a:endParaRPr>
          </a:p>
          <a:p>
            <a:pPr marL="4572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cargo </a:t>
            </a:r>
            <a:r>
              <a:rPr lang="en-US" sz="1800" dirty="0">
                <a:solidFill>
                  <a:srgbClr val="C2185B"/>
                </a:solidFill>
                <a:effectLst/>
                <a:latin typeface="Roboto Mono" panose="00000009000000000000" pitchFamily="49" charset="0"/>
                <a:ea typeface="Times New Roman" panose="02020603050405020304" pitchFamily="18" charset="0"/>
                <a:cs typeface="Courier New" panose="02070309020205020404" pitchFamily="49" charset="0"/>
              </a:rPr>
              <a:t>test</a:t>
            </a:r>
            <a:r>
              <a:rPr lang="en-US" sz="1800" dirty="0">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 -p </a:t>
            </a:r>
            <a:r>
              <a:rPr lang="en-US" sz="1800" dirty="0" err="1">
                <a:solidFill>
                  <a:srgbClr val="37474F"/>
                </a:solidFill>
                <a:effectLst/>
                <a:latin typeface="Roboto Mono" panose="00000009000000000000" pitchFamily="49" charset="0"/>
                <a:ea typeface="Times New Roman" panose="02020603050405020304" pitchFamily="18" charset="0"/>
                <a:cs typeface="Courier New" panose="02070309020205020404" pitchFamily="49" charset="0"/>
              </a:rPr>
              <a:t>exonum</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15399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1026" name="Picture 31">
            <a:extLst>
              <a:ext uri="{FF2B5EF4-FFF2-40B4-BE49-F238E27FC236}">
                <a16:creationId xmlns:a16="http://schemas.microsoft.com/office/drawing/2014/main" id="{6899D840-9150-D7C5-6201-AA88516D36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9928"/>
          <a:stretch>
            <a:fillRect/>
          </a:stretch>
        </p:blipFill>
        <p:spPr bwMode="auto">
          <a:xfrm>
            <a:off x="193288" y="1089103"/>
            <a:ext cx="3497263" cy="207962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2">
            <a:extLst>
              <a:ext uri="{FF2B5EF4-FFF2-40B4-BE49-F238E27FC236}">
                <a16:creationId xmlns:a16="http://schemas.microsoft.com/office/drawing/2014/main" id="{40248A96-F311-9DB7-F738-9C9DA247E0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340" r="16117"/>
          <a:stretch/>
        </p:blipFill>
        <p:spPr bwMode="auto">
          <a:xfrm>
            <a:off x="4356158" y="1138277"/>
            <a:ext cx="4579434" cy="20304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78D4BF37-402A-E66C-4FED-74AC019A09AF}"/>
              </a:ext>
            </a:extLst>
          </p:cNvPr>
          <p:cNvSpPr>
            <a:spLocks noChangeArrowheads="1"/>
          </p:cNvSpPr>
          <p:nvPr/>
        </p:nvSpPr>
        <p:spPr bwMode="auto">
          <a:xfrm>
            <a:off x="266700" y="-287594"/>
            <a:ext cx="323357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b="1" dirty="0">
              <a:solidFill>
                <a:schemeClr val="tx1"/>
              </a:solidFill>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Necessary dependencies(</a:t>
            </a:r>
            <a:r>
              <a:rPr kumimoji="0" lang="en-US" altLang="en-US" sz="1300" b="1"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Cargo.toml</a:t>
            </a:r>
            <a:r>
              <a:rPr kumimoji="0" lang="en-US" altLang="en-US" sz="13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A6F4F919-54C5-0A93-3DDD-A134763B6381}"/>
              </a:ext>
            </a:extLst>
          </p:cNvPr>
          <p:cNvSpPr>
            <a:spLocks noChangeArrowheads="1"/>
          </p:cNvSpPr>
          <p:nvPr/>
        </p:nvSpPr>
        <p:spPr bwMode="auto">
          <a:xfrm>
            <a:off x="122663" y="327187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44546A"/>
                </a:solidFill>
                <a:effectLst/>
                <a:latin typeface="Arial" panose="020B0604020202020204" pitchFamily="34" charset="0"/>
                <a:ea typeface="Times New Roman" panose="02020603050405020304" pitchFamily="18" charset="0"/>
              </a:rPr>
              <a:t>Figure 18.1. NECESSARY DEPENDENCIES</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ABC943EA-34BC-BD60-108F-7A3848531CA9}"/>
              </a:ext>
            </a:extLst>
          </p:cNvPr>
          <p:cNvSpPr>
            <a:spLocks noChangeArrowheads="1"/>
          </p:cNvSpPr>
          <p:nvPr/>
        </p:nvSpPr>
        <p:spPr bwMode="auto">
          <a:xfrm>
            <a:off x="4817327" y="327187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44546A"/>
                </a:solidFill>
                <a:effectLst/>
                <a:latin typeface="Arial" panose="020B0604020202020204" pitchFamily="34" charset="0"/>
                <a:ea typeface="Times New Roman" panose="02020603050405020304" pitchFamily="18" charset="0"/>
              </a:rPr>
              <a:t>Figure 18.2. NECESSARY DEPENDENCIES</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9ED28163-52A2-A7DB-BC6E-7929B98452C8}"/>
              </a:ext>
            </a:extLst>
          </p:cNvPr>
          <p:cNvSpPr/>
          <p:nvPr/>
        </p:nvSpPr>
        <p:spPr>
          <a:xfrm>
            <a:off x="626806" y="3271876"/>
            <a:ext cx="656304" cy="164498"/>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C5964D42-2487-A568-4C60-BDDE5E799C6B}"/>
              </a:ext>
            </a:extLst>
          </p:cNvPr>
          <p:cNvSpPr/>
          <p:nvPr/>
        </p:nvSpPr>
        <p:spPr>
          <a:xfrm>
            <a:off x="5321470" y="3309880"/>
            <a:ext cx="656304" cy="164498"/>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21482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4" name="TextBox 3">
            <a:extLst>
              <a:ext uri="{FF2B5EF4-FFF2-40B4-BE49-F238E27FC236}">
                <a16:creationId xmlns:a16="http://schemas.microsoft.com/office/drawing/2014/main" id="{AA6ECC48-ED1E-C9FD-32E3-1CA1F03E0452}"/>
              </a:ext>
            </a:extLst>
          </p:cNvPr>
          <p:cNvSpPr txBox="1"/>
          <p:nvPr/>
        </p:nvSpPr>
        <p:spPr>
          <a:xfrm>
            <a:off x="245327" y="193288"/>
            <a:ext cx="8631044" cy="4801314"/>
          </a:xfrm>
          <a:prstGeom prst="rect">
            <a:avLst/>
          </a:prstGeom>
          <a:noFill/>
        </p:spPr>
        <p:txBody>
          <a:bodyPr wrap="square" rtlCol="0">
            <a:spAutoFit/>
          </a:bodyPr>
          <a:lstStyle/>
          <a:p>
            <a:pPr marL="457200"/>
            <a:r>
              <a:rPr lang="en-US" b="1" dirty="0">
                <a:effectLst/>
                <a:latin typeface="Times New Roman" panose="02020603050405020304" pitchFamily="18" charset="0"/>
                <a:ea typeface="Times New Roman" panose="02020603050405020304" pitchFamily="18" charset="0"/>
              </a:rPr>
              <a:t>Generate node configuration template:</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mkdir</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exonum</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-&lt;project-name&gt; generate-template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common.toml</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--checkers-count 4</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Generate public and secret keys for each node:</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exonum</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-&lt;project-name&gt; -advanced generate-config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common.toml</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example/1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--peer-address 127.0.0.1:6331 -n</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exonum</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-&lt;project-name&gt; generate-config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common.toml</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example/2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--peer-address 127.0.0.1:6332 -n</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exonum</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-&lt;project-name&gt; generate-config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common.toml</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example/3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--peer-address 127.0.0.1:6333 -n</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exonum</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-&lt;project-name&gt; generate-config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common.toml</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example/4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--peer-address 127.0.0.1:6334 -n</a:t>
            </a:r>
            <a:endParaRPr lang="en-IN" dirty="0">
              <a:effectLst/>
              <a:latin typeface="Times New Roman" panose="02020603050405020304" pitchFamily="18" charset="0"/>
              <a:ea typeface="Times New Roman" panose="02020603050405020304" pitchFamily="18" charset="0"/>
            </a:endParaRPr>
          </a:p>
          <a:p>
            <a:endParaRPr lang="en-IN" sz="1100" dirty="0"/>
          </a:p>
        </p:txBody>
      </p:sp>
    </p:spTree>
    <p:extLst>
      <p:ext uri="{BB962C8B-B14F-4D97-AF65-F5344CB8AC3E}">
        <p14:creationId xmlns:p14="http://schemas.microsoft.com/office/powerpoint/2010/main" val="2006461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4" name="TextBox 3">
            <a:extLst>
              <a:ext uri="{FF2B5EF4-FFF2-40B4-BE49-F238E27FC236}">
                <a16:creationId xmlns:a16="http://schemas.microsoft.com/office/drawing/2014/main" id="{AA6ECC48-ED1E-C9FD-32E3-1CA1F03E0452}"/>
              </a:ext>
            </a:extLst>
          </p:cNvPr>
          <p:cNvSpPr txBox="1"/>
          <p:nvPr/>
        </p:nvSpPr>
        <p:spPr>
          <a:xfrm>
            <a:off x="245327" y="193288"/>
            <a:ext cx="8631044" cy="4347344"/>
          </a:xfrm>
          <a:prstGeom prst="rect">
            <a:avLst/>
          </a:prstGeom>
          <a:noFill/>
        </p:spPr>
        <p:txBody>
          <a:bodyPr wrap="square" rtlCol="0">
            <a:spAutoFit/>
          </a:bodyPr>
          <a:lstStyle/>
          <a:p>
            <a:pPr marL="457200"/>
            <a:r>
              <a:rPr lang="en-US" b="1" dirty="0">
                <a:effectLst/>
                <a:latin typeface="Times New Roman" panose="02020603050405020304" pitchFamily="18" charset="0"/>
                <a:ea typeface="Times New Roman" panose="02020603050405020304" pitchFamily="18" charset="0"/>
              </a:rPr>
              <a:t>Finalize configs:</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exonum</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-&lt;project-name&gt; finalize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--public-</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api</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-address 0.0.0.0:8200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--private-</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api</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-address 0.0.0.0:8091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example/1/</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sec.toml</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example/1/</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node.toml</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--public-configs example/{1,2,3,4}/</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pub.toml</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a:r>
              <a:rPr lang="en-US" dirty="0">
                <a:effectLst/>
                <a:latin typeface="Times New Roman" panose="02020603050405020304" pitchFamily="18" charset="0"/>
                <a:ea typeface="Times New Roman" panose="02020603050405020304" pitchFamily="18" charset="0"/>
              </a:rPr>
              <a:t>Similar commands for other 3 nodes, with adjusted paths and socket addresses</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Run nodes:</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exonum</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--&lt;project-name&gt; run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--node-config example/1/</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node.toml</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db</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-path example/1/</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db</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--public-</a:t>
            </a:r>
            <a:r>
              <a:rPr lang="en-US"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api</a:t>
            </a: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-address 0.0.0.0:8200 \</a:t>
            </a:r>
            <a:endParaRPr lang="en-IN" dirty="0">
              <a:effectLst/>
              <a:latin typeface="Times New Roman" panose="02020603050405020304" pitchFamily="18" charset="0"/>
              <a:ea typeface="Times New Roman" panose="02020603050405020304" pitchFamily="18" charset="0"/>
            </a:endParaRPr>
          </a:p>
          <a:p>
            <a:pPr marL="58166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--master-key-pass pass</a:t>
            </a:r>
            <a:endParaRPr lang="en-IN" dirty="0">
              <a:effectLst/>
              <a:latin typeface="Times New Roman" panose="02020603050405020304" pitchFamily="18" charset="0"/>
              <a:ea typeface="Times New Roman" panose="02020603050405020304" pitchFamily="18" charset="0"/>
            </a:endParaRPr>
          </a:p>
          <a:p>
            <a:pPr marL="457200"/>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a:r>
              <a:rPr lang="en-US" dirty="0">
                <a:effectLst/>
                <a:latin typeface="Times New Roman" panose="02020603050405020304" pitchFamily="18" charset="0"/>
                <a:ea typeface="Times New Roman" panose="02020603050405020304" pitchFamily="18" charset="0"/>
              </a:rPr>
              <a:t>Similar commands for other 3 nodes, with adjusted paths and socket addresses</a:t>
            </a:r>
            <a:endParaRPr lang="en-IN" dirty="0">
              <a:effectLst/>
              <a:latin typeface="Times New Roman" panose="02020603050405020304" pitchFamily="18" charset="0"/>
              <a:ea typeface="Times New Roman" panose="02020603050405020304" pitchFamily="18" charset="0"/>
            </a:endParaRPr>
          </a:p>
          <a:p>
            <a:endParaRPr lang="en-IN" sz="1000" dirty="0"/>
          </a:p>
        </p:txBody>
      </p:sp>
    </p:spTree>
    <p:extLst>
      <p:ext uri="{BB962C8B-B14F-4D97-AF65-F5344CB8AC3E}">
        <p14:creationId xmlns:p14="http://schemas.microsoft.com/office/powerpoint/2010/main" val="4234792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2D9EE8-FC41-4329-236D-0963213A5188}"/>
              </a:ext>
            </a:extLst>
          </p:cNvPr>
          <p:cNvSpPr>
            <a:spLocks noGrp="1"/>
          </p:cNvSpPr>
          <p:nvPr>
            <p:ph type="body" idx="1"/>
          </p:nvPr>
        </p:nvSpPr>
        <p:spPr>
          <a:xfrm>
            <a:off x="311700" y="293245"/>
            <a:ext cx="8520600" cy="3416400"/>
          </a:xfrm>
        </p:spPr>
        <p:txBody>
          <a:bodyPr/>
          <a:lstStyle/>
          <a:p>
            <a:pPr marL="114300" indent="0">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Filling Requirements in Spawn Page :</a:t>
            </a:r>
          </a:p>
          <a:p>
            <a:pPr marL="11430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Frontend </a:t>
            </a:r>
            <a:r>
              <a:rPr lang="en-IN" dirty="0">
                <a:latin typeface="Calibri" panose="020F0502020204030204" pitchFamily="34" charset="0"/>
                <a:ea typeface="Calibri" panose="020F0502020204030204" pitchFamily="34" charset="0"/>
                <a:cs typeface="Times New Roman" panose="02020603050405020304" pitchFamily="18" charset="0"/>
              </a:rPr>
              <a:t>is connected to node server via REST </a:t>
            </a:r>
            <a:r>
              <a:rPr lang="en-IN" dirty="0" err="1">
                <a:latin typeface="Calibri" panose="020F0502020204030204" pitchFamily="34" charset="0"/>
                <a:ea typeface="Calibri" panose="020F0502020204030204" pitchFamily="34" charset="0"/>
                <a:cs typeface="Times New Roman" panose="02020603050405020304" pitchFamily="18" charset="0"/>
              </a:rPr>
              <a:t>api</a:t>
            </a:r>
            <a:r>
              <a:rPr lang="en-IN" dirty="0">
                <a:latin typeface="Calibri" panose="020F0502020204030204" pitchFamily="34" charset="0"/>
                <a:ea typeface="Calibri" panose="020F0502020204030204" pitchFamily="34" charset="0"/>
                <a:cs typeface="Times New Roman" panose="02020603050405020304" pitchFamily="18" charset="0"/>
              </a:rPr>
              <a:t>. All the requirements to spawn the system is passed to node server which will run script to initiate client and checker nodes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IN" dirty="0"/>
          </a:p>
        </p:txBody>
      </p:sp>
      <p:pic>
        <p:nvPicPr>
          <p:cNvPr id="4" name="Picture 3">
            <a:extLst>
              <a:ext uri="{FF2B5EF4-FFF2-40B4-BE49-F238E27FC236}">
                <a16:creationId xmlns:a16="http://schemas.microsoft.com/office/drawing/2014/main" id="{7543A317-3B0B-209C-1CA7-45F40DB803FC}"/>
              </a:ext>
            </a:extLst>
          </p:cNvPr>
          <p:cNvPicPr>
            <a:picLocks noChangeAspect="1"/>
          </p:cNvPicPr>
          <p:nvPr/>
        </p:nvPicPr>
        <p:blipFill>
          <a:blip r:embed="rId2"/>
          <a:stretch>
            <a:fillRect/>
          </a:stretch>
        </p:blipFill>
        <p:spPr>
          <a:xfrm>
            <a:off x="1406042" y="1549953"/>
            <a:ext cx="6331915" cy="3416400"/>
          </a:xfrm>
          <a:prstGeom prst="rect">
            <a:avLst/>
          </a:prstGeom>
        </p:spPr>
      </p:pic>
    </p:spTree>
    <p:extLst>
      <p:ext uri="{BB962C8B-B14F-4D97-AF65-F5344CB8AC3E}">
        <p14:creationId xmlns:p14="http://schemas.microsoft.com/office/powerpoint/2010/main" val="3821125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2D9EE8-FC41-4329-236D-0963213A5188}"/>
              </a:ext>
            </a:extLst>
          </p:cNvPr>
          <p:cNvSpPr>
            <a:spLocks noGrp="1"/>
          </p:cNvSpPr>
          <p:nvPr>
            <p:ph type="body" idx="1"/>
          </p:nvPr>
        </p:nvSpPr>
        <p:spPr>
          <a:xfrm>
            <a:off x="327682" y="223794"/>
            <a:ext cx="8520600" cy="3416400"/>
          </a:xfrm>
        </p:spPr>
        <p:txBody>
          <a:bodyPr/>
          <a:lstStyle/>
          <a:p>
            <a:pPr marL="114300" indent="0">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Starting checker Node :</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IN" sz="1200" b="1" dirty="0">
              <a:latin typeface="Calibri" panose="020F0502020204030204" pitchFamily="34" charset="0"/>
              <a:ea typeface="Calibri" panose="020F0502020204030204" pitchFamily="34" charset="0"/>
              <a:cs typeface="Times New Roman" panose="02020603050405020304" pitchFamily="18" charset="0"/>
            </a:endParaRPr>
          </a:p>
          <a:p>
            <a:pPr marL="114300" indent="0">
              <a:buNone/>
            </a:pPr>
            <a:r>
              <a:rPr lang="en-US" dirty="0">
                <a:effectLst/>
                <a:latin typeface="Calibri" panose="020F0502020204030204" pitchFamily="34" charset="0"/>
                <a:ea typeface="Calibri" panose="020F0502020204030204" pitchFamily="34" charset="0"/>
                <a:cs typeface="Times New Roman" panose="02020603050405020304" pitchFamily="18" charset="0"/>
              </a:rPr>
              <a:t>Backend node spawn script starts the mentioned number of checkers and the checker nodes starts receiving for model updates by the clients</a:t>
            </a:r>
          </a:p>
          <a:p>
            <a:pPr marL="114300" indent="0">
              <a:buNone/>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IN" dirty="0"/>
          </a:p>
        </p:txBody>
      </p:sp>
      <p:pic>
        <p:nvPicPr>
          <p:cNvPr id="5" name="Picture 4">
            <a:extLst>
              <a:ext uri="{FF2B5EF4-FFF2-40B4-BE49-F238E27FC236}">
                <a16:creationId xmlns:a16="http://schemas.microsoft.com/office/drawing/2014/main" id="{1E6982E5-D063-A26A-360A-A66FDB8F89CA}"/>
              </a:ext>
            </a:extLst>
          </p:cNvPr>
          <p:cNvPicPr>
            <a:picLocks noChangeAspect="1"/>
          </p:cNvPicPr>
          <p:nvPr/>
        </p:nvPicPr>
        <p:blipFill rotWithShape="1">
          <a:blip r:embed="rId2"/>
          <a:srcRect t="68096"/>
          <a:stretch/>
        </p:blipFill>
        <p:spPr bwMode="auto">
          <a:xfrm>
            <a:off x="392196" y="1931994"/>
            <a:ext cx="5626736" cy="1939083"/>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458959A1-A326-0CDF-3E92-31F17A0C1A9E}"/>
              </a:ext>
            </a:extLst>
          </p:cNvPr>
          <p:cNvPicPr>
            <a:picLocks noChangeAspect="1"/>
          </p:cNvPicPr>
          <p:nvPr/>
        </p:nvPicPr>
        <p:blipFill rotWithShape="1">
          <a:blip r:embed="rId3"/>
          <a:srcRect l="1" r="56886" b="53472"/>
          <a:stretch/>
        </p:blipFill>
        <p:spPr bwMode="auto">
          <a:xfrm>
            <a:off x="6150430" y="1931994"/>
            <a:ext cx="2566353" cy="185483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984B1EE-1B39-0ADE-D927-00D27D34ABCD}"/>
              </a:ext>
            </a:extLst>
          </p:cNvPr>
          <p:cNvSpPr txBox="1"/>
          <p:nvPr/>
        </p:nvSpPr>
        <p:spPr>
          <a:xfrm flipH="1">
            <a:off x="1512217" y="3985147"/>
            <a:ext cx="3386693" cy="230832"/>
          </a:xfrm>
          <a:prstGeom prst="rect">
            <a:avLst/>
          </a:prstGeom>
          <a:noFill/>
        </p:spPr>
        <p:txBody>
          <a:bodyPr wrap="square" rtlCol="0">
            <a:spAutoFit/>
          </a:bodyPr>
          <a:lstStyle/>
          <a:p>
            <a:r>
              <a:rPr lang="en-US" sz="900" i="1" dirty="0">
                <a:solidFill>
                  <a:schemeClr val="bg1">
                    <a:lumMod val="50000"/>
                  </a:schemeClr>
                </a:solidFill>
                <a:latin typeface="Book Antiqua" panose="02040602050305030304" pitchFamily="18" charset="0"/>
              </a:rPr>
              <a:t>SPAWN SCRIPT BOOTING UP THE checkers</a:t>
            </a:r>
            <a:endParaRPr lang="en-IN" sz="900" i="1" dirty="0">
              <a:solidFill>
                <a:schemeClr val="bg1">
                  <a:lumMod val="50000"/>
                </a:schemeClr>
              </a:solidFill>
              <a:latin typeface="Book Antiqua" panose="02040602050305030304" pitchFamily="18" charset="0"/>
            </a:endParaRPr>
          </a:p>
        </p:txBody>
      </p:sp>
      <p:sp>
        <p:nvSpPr>
          <p:cNvPr id="7" name="TextBox 6">
            <a:extLst>
              <a:ext uri="{FF2B5EF4-FFF2-40B4-BE49-F238E27FC236}">
                <a16:creationId xmlns:a16="http://schemas.microsoft.com/office/drawing/2014/main" id="{5C2529C1-7AE9-04C8-2C69-B4FFFFD93E4D}"/>
              </a:ext>
            </a:extLst>
          </p:cNvPr>
          <p:cNvSpPr txBox="1"/>
          <p:nvPr/>
        </p:nvSpPr>
        <p:spPr>
          <a:xfrm flipH="1">
            <a:off x="6150430" y="3915897"/>
            <a:ext cx="2893056" cy="369332"/>
          </a:xfrm>
          <a:prstGeom prst="rect">
            <a:avLst/>
          </a:prstGeom>
          <a:noFill/>
        </p:spPr>
        <p:txBody>
          <a:bodyPr wrap="square" rtlCol="0">
            <a:spAutoFit/>
          </a:bodyPr>
          <a:lstStyle/>
          <a:p>
            <a:r>
              <a:rPr lang="en-US" sz="900" i="1" dirty="0">
                <a:solidFill>
                  <a:schemeClr val="bg1">
                    <a:lumMod val="50000"/>
                  </a:schemeClr>
                </a:solidFill>
                <a:latin typeface="Book Antiqua" panose="02040602050305030304" pitchFamily="18" charset="0"/>
              </a:rPr>
              <a:t>checker WAITING FOR MODEL UPDATE</a:t>
            </a:r>
          </a:p>
          <a:p>
            <a:r>
              <a:rPr lang="en-US" sz="900" i="1" dirty="0">
                <a:solidFill>
                  <a:schemeClr val="bg1">
                    <a:lumMod val="50000"/>
                  </a:schemeClr>
                </a:solidFill>
                <a:latin typeface="Book Antiqua" panose="02040602050305030304" pitchFamily="18" charset="0"/>
              </a:rPr>
              <a:t> BY clients</a:t>
            </a:r>
            <a:endParaRPr lang="en-IN" sz="900" i="1" dirty="0">
              <a:solidFill>
                <a:schemeClr val="bg1">
                  <a:lumMod val="50000"/>
                </a:schemeClr>
              </a:solidFill>
              <a:latin typeface="Book Antiqua" panose="02040602050305030304" pitchFamily="18" charset="0"/>
            </a:endParaRPr>
          </a:p>
        </p:txBody>
      </p:sp>
    </p:spTree>
    <p:extLst>
      <p:ext uri="{BB962C8B-B14F-4D97-AF65-F5344CB8AC3E}">
        <p14:creationId xmlns:p14="http://schemas.microsoft.com/office/powerpoint/2010/main" val="2744358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996A13-2033-E909-DB40-E5313D56372D}"/>
              </a:ext>
            </a:extLst>
          </p:cNvPr>
          <p:cNvPicPr>
            <a:picLocks noChangeAspect="1"/>
          </p:cNvPicPr>
          <p:nvPr/>
        </p:nvPicPr>
        <p:blipFill rotWithShape="1">
          <a:blip r:embed="rId2"/>
          <a:srcRect t="30687"/>
          <a:stretch/>
        </p:blipFill>
        <p:spPr>
          <a:xfrm>
            <a:off x="320040" y="1486663"/>
            <a:ext cx="7269140" cy="3158157"/>
          </a:xfrm>
          <a:prstGeom prst="rect">
            <a:avLst/>
          </a:prstGeom>
        </p:spPr>
      </p:pic>
      <p:sp>
        <p:nvSpPr>
          <p:cNvPr id="2" name="TextBox 1">
            <a:extLst>
              <a:ext uri="{FF2B5EF4-FFF2-40B4-BE49-F238E27FC236}">
                <a16:creationId xmlns:a16="http://schemas.microsoft.com/office/drawing/2014/main" id="{6A3B747C-0AD2-0952-2C95-BDB3769A1A8A}"/>
              </a:ext>
            </a:extLst>
          </p:cNvPr>
          <p:cNvSpPr txBox="1"/>
          <p:nvPr/>
        </p:nvSpPr>
        <p:spPr>
          <a:xfrm>
            <a:off x="4056968" y="290260"/>
            <a:ext cx="3936206" cy="307777"/>
          </a:xfrm>
          <a:prstGeom prst="rect">
            <a:avLst/>
          </a:prstGeom>
          <a:noFill/>
        </p:spPr>
        <p:txBody>
          <a:bodyPr wrap="square" rtlCol="0">
            <a:spAutoFit/>
          </a:bodyPr>
          <a:lstStyle/>
          <a:p>
            <a:r>
              <a:rPr lang="en-US" dirty="0">
                <a:solidFill>
                  <a:srgbClr val="FF0000"/>
                </a:solidFill>
              </a:rPr>
              <a:t>Miners/clients – Light Clients (in </a:t>
            </a:r>
            <a:r>
              <a:rPr lang="en-US" dirty="0" err="1">
                <a:solidFill>
                  <a:srgbClr val="FF0000"/>
                </a:solidFill>
              </a:rPr>
              <a:t>Exonum</a:t>
            </a:r>
            <a:r>
              <a:rPr lang="en-US" dirty="0">
                <a:solidFill>
                  <a:srgbClr val="FF0000"/>
                </a:solidFill>
              </a:rPr>
              <a:t>)</a:t>
            </a:r>
            <a:endParaRPr lang="en-IN" dirty="0">
              <a:solidFill>
                <a:srgbClr val="FF0000"/>
              </a:solidFill>
            </a:endParaRPr>
          </a:p>
        </p:txBody>
      </p:sp>
      <p:sp>
        <p:nvSpPr>
          <p:cNvPr id="10" name="TextBox 9">
            <a:extLst>
              <a:ext uri="{FF2B5EF4-FFF2-40B4-BE49-F238E27FC236}">
                <a16:creationId xmlns:a16="http://schemas.microsoft.com/office/drawing/2014/main" id="{02B79458-CA47-7199-6A6B-7203E11C0D52}"/>
              </a:ext>
            </a:extLst>
          </p:cNvPr>
          <p:cNvSpPr txBox="1"/>
          <p:nvPr/>
        </p:nvSpPr>
        <p:spPr>
          <a:xfrm>
            <a:off x="489305" y="245041"/>
            <a:ext cx="7983940" cy="1241622"/>
          </a:xfrm>
          <a:prstGeom prst="rect">
            <a:avLst/>
          </a:prstGeom>
          <a:noFill/>
        </p:spPr>
        <p:txBody>
          <a:bodyPr wrap="square">
            <a:spAutoFit/>
          </a:body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IN" sz="1800" b="1" i="0" u="none" strike="noStrike" kern="0" cap="none" spc="0" normalizeH="0" baseline="0" noProof="0" dirty="0">
                <a:ln>
                  <a:noFill/>
                </a:ln>
                <a:solidFill>
                  <a:srgbClr val="595959"/>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Starting checker Node :</a:t>
            </a:r>
            <a:endParaRPr kumimoji="0" lang="en-IN" sz="1800" b="1" i="0" u="none" strike="noStrike" kern="0" cap="none" spc="0" normalizeH="0" baseline="0" noProof="0" dirty="0">
              <a:ln>
                <a:noFill/>
              </a:ln>
              <a:solidFill>
                <a:srgbClr val="595959"/>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IN" sz="1200" b="1" i="0" u="none" strike="noStrike" kern="0" cap="none" spc="0" normalizeH="0" baseline="0" noProof="0" dirty="0">
              <a:ln>
                <a:noFill/>
              </a:ln>
              <a:solidFill>
                <a:srgbClr val="595959"/>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595959"/>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Backend node spawn script starts the mentioned number of </a:t>
            </a:r>
            <a:r>
              <a:rPr lang="en-US" sz="1800" dirty="0">
                <a:solidFill>
                  <a:srgbClr val="595959"/>
                </a:solidFill>
                <a:latin typeface="Calibri" panose="020F0502020204030204" pitchFamily="34" charset="0"/>
                <a:ea typeface="Calibri" panose="020F0502020204030204" pitchFamily="34" charset="0"/>
                <a:cs typeface="Times New Roman" panose="02020603050405020304" pitchFamily="18" charset="0"/>
              </a:rPr>
              <a:t>clients</a:t>
            </a:r>
            <a:r>
              <a:rPr kumimoji="0" lang="en-US" sz="1800" b="0" i="0" u="none" strike="noStrike" kern="0" cap="none" spc="0" normalizeH="0" baseline="0" noProof="0" dirty="0">
                <a:ln>
                  <a:noFill/>
                </a:ln>
                <a:solidFill>
                  <a:srgbClr val="595959"/>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that </a:t>
            </a:r>
            <a:r>
              <a:rPr lang="en-US" sz="1800" dirty="0">
                <a:solidFill>
                  <a:srgbClr val="595959"/>
                </a:solidFill>
                <a:latin typeface="Calibri" panose="020F0502020204030204" pitchFamily="34" charset="0"/>
                <a:ea typeface="Calibri" panose="020F0502020204030204" pitchFamily="34" charset="0"/>
                <a:cs typeface="Times New Roman" panose="02020603050405020304" pitchFamily="18" charset="0"/>
              </a:rPr>
              <a:t>trains the model with local data and sends it to the </a:t>
            </a:r>
            <a:r>
              <a:rPr kumimoji="0" lang="en-US" sz="1800" b="0" i="0" u="none" strike="noStrike" kern="0" cap="none" spc="0" normalizeH="0" baseline="0" noProof="0" dirty="0">
                <a:ln>
                  <a:noFill/>
                </a:ln>
                <a:solidFill>
                  <a:srgbClr val="595959"/>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checker node</a:t>
            </a:r>
          </a:p>
        </p:txBody>
      </p:sp>
      <p:sp>
        <p:nvSpPr>
          <p:cNvPr id="11" name="TextBox 10">
            <a:extLst>
              <a:ext uri="{FF2B5EF4-FFF2-40B4-BE49-F238E27FC236}">
                <a16:creationId xmlns:a16="http://schemas.microsoft.com/office/drawing/2014/main" id="{8B428DAB-97C3-F52E-3D82-5C0627425BA9}"/>
              </a:ext>
            </a:extLst>
          </p:cNvPr>
          <p:cNvSpPr txBox="1"/>
          <p:nvPr/>
        </p:nvSpPr>
        <p:spPr>
          <a:xfrm flipH="1">
            <a:off x="2246507" y="4644820"/>
            <a:ext cx="3620922" cy="230832"/>
          </a:xfrm>
          <a:prstGeom prst="rect">
            <a:avLst/>
          </a:prstGeom>
          <a:noFill/>
        </p:spPr>
        <p:txBody>
          <a:bodyPr wrap="square" rtlCol="0">
            <a:spAutoFit/>
          </a:bodyPr>
          <a:lstStyle/>
          <a:p>
            <a:r>
              <a:rPr lang="en-US" sz="900" i="1" dirty="0">
                <a:solidFill>
                  <a:schemeClr val="bg1">
                    <a:lumMod val="50000"/>
                  </a:schemeClr>
                </a:solidFill>
                <a:latin typeface="Book Antiqua" panose="02040602050305030304" pitchFamily="18" charset="0"/>
              </a:rPr>
              <a:t>SPAWN SCRIPT BOOTING UP THE LIGHT CLIENT (clients)</a:t>
            </a:r>
            <a:endParaRPr lang="en-IN" sz="900" i="1" dirty="0">
              <a:solidFill>
                <a:schemeClr val="bg1">
                  <a:lumMod val="50000"/>
                </a:schemeClr>
              </a:solidFill>
              <a:latin typeface="Book Antiqua" panose="02040602050305030304" pitchFamily="18" charset="0"/>
            </a:endParaRPr>
          </a:p>
        </p:txBody>
      </p:sp>
    </p:spTree>
    <p:extLst>
      <p:ext uri="{BB962C8B-B14F-4D97-AF65-F5344CB8AC3E}">
        <p14:creationId xmlns:p14="http://schemas.microsoft.com/office/powerpoint/2010/main" val="73063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681CC-0722-B4A0-9861-7C2E8950E739}"/>
              </a:ext>
            </a:extLst>
          </p:cNvPr>
          <p:cNvPicPr>
            <a:picLocks noChangeAspect="1"/>
          </p:cNvPicPr>
          <p:nvPr/>
        </p:nvPicPr>
        <p:blipFill rotWithShape="1">
          <a:blip r:embed="rId2"/>
          <a:srcRect b="39514"/>
          <a:stretch/>
        </p:blipFill>
        <p:spPr>
          <a:xfrm>
            <a:off x="571927" y="1204112"/>
            <a:ext cx="5303980" cy="3028405"/>
          </a:xfrm>
          <a:prstGeom prst="rect">
            <a:avLst/>
          </a:prstGeom>
        </p:spPr>
      </p:pic>
      <p:pic>
        <p:nvPicPr>
          <p:cNvPr id="5" name="Picture 4">
            <a:extLst>
              <a:ext uri="{FF2B5EF4-FFF2-40B4-BE49-F238E27FC236}">
                <a16:creationId xmlns:a16="http://schemas.microsoft.com/office/drawing/2014/main" id="{67E6C6B2-7A5B-B449-9B2F-2641F8A5506D}"/>
              </a:ext>
            </a:extLst>
          </p:cNvPr>
          <p:cNvPicPr>
            <a:picLocks noChangeAspect="1"/>
          </p:cNvPicPr>
          <p:nvPr/>
        </p:nvPicPr>
        <p:blipFill rotWithShape="1">
          <a:blip r:embed="rId2"/>
          <a:srcRect t="59756" r="38507"/>
          <a:stretch/>
        </p:blipFill>
        <p:spPr>
          <a:xfrm>
            <a:off x="5827685" y="2126896"/>
            <a:ext cx="3261590" cy="2014945"/>
          </a:xfrm>
          <a:prstGeom prst="rect">
            <a:avLst/>
          </a:prstGeom>
        </p:spPr>
      </p:pic>
      <p:sp>
        <p:nvSpPr>
          <p:cNvPr id="2" name="Rectangle 1">
            <a:extLst>
              <a:ext uri="{FF2B5EF4-FFF2-40B4-BE49-F238E27FC236}">
                <a16:creationId xmlns:a16="http://schemas.microsoft.com/office/drawing/2014/main" id="{0E9A2645-D89B-B53B-36CD-E174F64DFED5}"/>
              </a:ext>
            </a:extLst>
          </p:cNvPr>
          <p:cNvSpPr/>
          <p:nvPr/>
        </p:nvSpPr>
        <p:spPr>
          <a:xfrm>
            <a:off x="2215350" y="3981925"/>
            <a:ext cx="656304" cy="164498"/>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29603452-4AE3-D18A-3AA0-8A59B0441EC1}"/>
              </a:ext>
            </a:extLst>
          </p:cNvPr>
          <p:cNvSpPr/>
          <p:nvPr/>
        </p:nvSpPr>
        <p:spPr>
          <a:xfrm>
            <a:off x="6297131" y="3940432"/>
            <a:ext cx="656304" cy="164498"/>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C52AE0F1-09BD-1220-2368-910DEF01E890}"/>
              </a:ext>
            </a:extLst>
          </p:cNvPr>
          <p:cNvSpPr txBox="1"/>
          <p:nvPr/>
        </p:nvSpPr>
        <p:spPr>
          <a:xfrm>
            <a:off x="571927" y="4232517"/>
            <a:ext cx="7029450" cy="523220"/>
          </a:xfrm>
          <a:prstGeom prst="rect">
            <a:avLst/>
          </a:prstGeom>
          <a:noFill/>
        </p:spPr>
        <p:txBody>
          <a:bodyPr wrap="square" rtlCol="0">
            <a:spAutoFit/>
          </a:bodyPr>
          <a:lstStyle/>
          <a:p>
            <a:r>
              <a:rPr lang="en-US" i="1" dirty="0">
                <a:solidFill>
                  <a:srgbClr val="FF0000"/>
                </a:solidFill>
              </a:rPr>
              <a:t>Due to CPU restrictions, we have done the demo for 2 clients and 1 checker. Further this can be extended with the help of powerful CPUs</a:t>
            </a:r>
            <a:endParaRPr lang="en-IN" i="1" dirty="0">
              <a:solidFill>
                <a:srgbClr val="FF0000"/>
              </a:solidFill>
            </a:endParaRPr>
          </a:p>
        </p:txBody>
      </p:sp>
      <p:sp>
        <p:nvSpPr>
          <p:cNvPr id="13" name="TextBox 12">
            <a:extLst>
              <a:ext uri="{FF2B5EF4-FFF2-40B4-BE49-F238E27FC236}">
                <a16:creationId xmlns:a16="http://schemas.microsoft.com/office/drawing/2014/main" id="{7CD0C929-7352-CA7E-D71B-7ECAA7B9850C}"/>
              </a:ext>
            </a:extLst>
          </p:cNvPr>
          <p:cNvSpPr txBox="1"/>
          <p:nvPr/>
        </p:nvSpPr>
        <p:spPr>
          <a:xfrm>
            <a:off x="456000" y="234550"/>
            <a:ext cx="8346806" cy="759119"/>
          </a:xfrm>
          <a:prstGeom prst="rect">
            <a:avLst/>
          </a:prstGeom>
          <a:noFill/>
        </p:spPr>
        <p:txBody>
          <a:bodyPr wrap="square">
            <a:spAutoFit/>
          </a:body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IN" b="1" i="0" u="none" strike="noStrike" kern="0" cap="none" spc="0" normalizeH="0" baseline="0" noProof="0" dirty="0">
                <a:ln>
                  <a:noFill/>
                </a:ln>
                <a:solidFill>
                  <a:srgbClr val="595959"/>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Starting checker Node :</a:t>
            </a:r>
            <a:endParaRPr kumimoji="0" lang="en-IN" b="1" i="0" u="none" strike="noStrike" kern="0" cap="none" spc="0" normalizeH="0" baseline="0" noProof="0" dirty="0">
              <a:ln>
                <a:noFill/>
              </a:ln>
              <a:solidFill>
                <a:srgbClr val="595959"/>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IN" sz="1050" b="1" i="0" u="none" strike="noStrike" kern="0" cap="none" spc="0" normalizeH="0" baseline="0" noProof="0" dirty="0">
              <a:ln>
                <a:noFill/>
              </a:ln>
              <a:solidFill>
                <a:srgbClr val="595959"/>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595959"/>
                </a:solidFill>
                <a:latin typeface="Calibri" panose="020F0502020204030204" pitchFamily="34" charset="0"/>
                <a:ea typeface="Calibri" panose="020F0502020204030204" pitchFamily="34" charset="0"/>
                <a:cs typeface="Times New Roman" panose="02020603050405020304" pitchFamily="18" charset="0"/>
              </a:rPr>
              <a:t>Version manager is used to manage the current version of the released model with the target version</a:t>
            </a:r>
            <a:endParaRPr kumimoji="0" lang="en-US" b="0" i="0" u="none" strike="noStrike" kern="0" cap="none" spc="0" normalizeH="0" baseline="0" noProof="0" dirty="0">
              <a:ln>
                <a:noFill/>
              </a:ln>
              <a:solidFill>
                <a:srgbClr val="595959"/>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897323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a:t>
            </a:r>
            <a:endParaRPr dirty="0"/>
          </a:p>
        </p:txBody>
      </p:sp>
      <p:sp>
        <p:nvSpPr>
          <p:cNvPr id="75" name="Google Shape;75;p16"/>
          <p:cNvSpPr txBox="1">
            <a:spLocks noGrp="1"/>
          </p:cNvSpPr>
          <p:nvPr>
            <p:ph type="body" idx="1"/>
          </p:nvPr>
        </p:nvSpPr>
        <p:spPr>
          <a:xfrm>
            <a:off x="311700" y="1152475"/>
            <a:ext cx="8520600" cy="3394800"/>
          </a:xfrm>
          <a:prstGeom prst="rect">
            <a:avLst/>
          </a:prstGeom>
        </p:spPr>
        <p:txBody>
          <a:bodyPr spcFirstLastPara="1" wrap="square" lIns="91425" tIns="91425" rIns="91425" bIns="91425" anchor="t" anchorCtr="0">
            <a:normAutofit fontScale="92500" lnSpcReduction="20000"/>
          </a:bodyPr>
          <a:lstStyle/>
          <a:p>
            <a:pPr marL="457200" lvl="0" indent="-323850" algn="l" rtl="0">
              <a:lnSpc>
                <a:spcPct val="115000"/>
              </a:lnSpc>
              <a:spcBef>
                <a:spcPts val="0"/>
              </a:spcBef>
              <a:spcAft>
                <a:spcPts val="0"/>
              </a:spcAft>
              <a:buSzPts val="1500"/>
              <a:buChar char="●"/>
            </a:pPr>
            <a:r>
              <a:rPr lang="en-US" sz="1800" dirty="0">
                <a:effectLst/>
                <a:latin typeface="+mj-lt"/>
                <a:ea typeface="Calibri" panose="020F0502020204030204" pitchFamily="34" charset="0"/>
                <a:cs typeface="Times New Roman" panose="02020603050405020304" pitchFamily="18" charset="0"/>
              </a:rPr>
              <a:t>The idea of federated learning solves another major problem: the scarcity of data at a single machine. This is solved through the collaboration of different nodes in the training, each using its local data then sharing its model updates, realizing a single model trained on the sum of their local data. </a:t>
            </a:r>
          </a:p>
          <a:p>
            <a:pPr marL="457200" lvl="0" indent="-323850" algn="l" rtl="0">
              <a:lnSpc>
                <a:spcPct val="115000"/>
              </a:lnSpc>
              <a:spcBef>
                <a:spcPts val="0"/>
              </a:spcBef>
              <a:spcAft>
                <a:spcPts val="0"/>
              </a:spcAft>
              <a:buSzPts val="1500"/>
              <a:buChar char="●"/>
            </a:pPr>
            <a:endParaRPr lang="en-US" sz="1800" dirty="0">
              <a:effectLst/>
              <a:latin typeface="+mj-lt"/>
              <a:ea typeface="Calibri" panose="020F0502020204030204" pitchFamily="34" charset="0"/>
              <a:cs typeface="Times New Roman" panose="02020603050405020304" pitchFamily="18" charset="0"/>
            </a:endParaRPr>
          </a:p>
          <a:p>
            <a:pPr marL="457200" lvl="0" indent="-323850" algn="l" rtl="0">
              <a:lnSpc>
                <a:spcPct val="115000"/>
              </a:lnSpc>
              <a:spcBef>
                <a:spcPts val="0"/>
              </a:spcBef>
              <a:spcAft>
                <a:spcPts val="0"/>
              </a:spcAft>
              <a:buSzPts val="1500"/>
              <a:buChar char="●"/>
            </a:pPr>
            <a:r>
              <a:rPr lang="en-US" sz="1800" dirty="0">
                <a:effectLst/>
                <a:latin typeface="+mj-lt"/>
                <a:ea typeface="Calibri" panose="020F0502020204030204" pitchFamily="34" charset="0"/>
                <a:cs typeface="Times New Roman" panose="02020603050405020304" pitchFamily="18" charset="0"/>
              </a:rPr>
              <a:t>In Federated Learning, they train it on their private data, then summarize and encrypt the model’s new configuration. The model updates are sent back to the cloud, decrypted, averaged, and integrated into the centralized model. Iteration after iteration, the collaborative training continues until the model is fully trained.</a:t>
            </a:r>
          </a:p>
          <a:p>
            <a:pPr marL="457200" lvl="0" indent="-323850" algn="l" rtl="0">
              <a:lnSpc>
                <a:spcPct val="115000"/>
              </a:lnSpc>
              <a:spcBef>
                <a:spcPts val="0"/>
              </a:spcBef>
              <a:spcAft>
                <a:spcPts val="0"/>
              </a:spcAft>
              <a:buSzPts val="1500"/>
              <a:buChar char="●"/>
            </a:pPr>
            <a:endParaRPr lang="en-US" sz="1800" dirty="0">
              <a:effectLst/>
              <a:latin typeface="+mj-lt"/>
              <a:ea typeface="Calibri" panose="020F0502020204030204" pitchFamily="34" charset="0"/>
              <a:cs typeface="Times New Roman" panose="02020603050405020304" pitchFamily="18" charset="0"/>
            </a:endParaRPr>
          </a:p>
          <a:p>
            <a:pPr marL="457200" lvl="0" indent="-323850" algn="l" rtl="0">
              <a:lnSpc>
                <a:spcPct val="115000"/>
              </a:lnSpc>
              <a:spcBef>
                <a:spcPts val="1000"/>
              </a:spcBef>
              <a:spcAft>
                <a:spcPts val="1000"/>
              </a:spcAft>
              <a:buSzPts val="1500"/>
              <a:buChar char="●"/>
            </a:pPr>
            <a:r>
              <a:rPr lang="en-US" dirty="0" err="1">
                <a:latin typeface="+mj-lt"/>
                <a:ea typeface="Calibri" panose="020F0502020204030204" pitchFamily="34" charset="0"/>
                <a:cs typeface="Times New Roman" panose="02020603050405020304" pitchFamily="18" charset="0"/>
              </a:rPr>
              <a:t>DFedL</a:t>
            </a:r>
            <a:r>
              <a:rPr lang="en-US" sz="1800" dirty="0">
                <a:effectLst/>
                <a:latin typeface="+mj-lt"/>
                <a:ea typeface="Calibri" panose="020F0502020204030204" pitchFamily="34" charset="0"/>
                <a:cs typeface="Times New Roman" panose="02020603050405020304" pitchFamily="18" charset="0"/>
              </a:rPr>
              <a:t> offers feasible solutions to common challenges in decentralized federated learning, namely, privacy, efficiency, and Byzantine fault-tolerance.</a:t>
            </a:r>
            <a:endParaRPr lang="en-US" sz="1800" dirty="0">
              <a:latin typeface="+mj-lt"/>
            </a:endParaRPr>
          </a:p>
        </p:txBody>
      </p:sp>
    </p:spTree>
    <p:extLst>
      <p:ext uri="{BB962C8B-B14F-4D97-AF65-F5344CB8AC3E}">
        <p14:creationId xmlns:p14="http://schemas.microsoft.com/office/powerpoint/2010/main" val="1657025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97484E-F0EE-5640-0FC1-03EE27F477FD}"/>
              </a:ext>
            </a:extLst>
          </p:cNvPr>
          <p:cNvPicPr>
            <a:picLocks noChangeAspect="1"/>
          </p:cNvPicPr>
          <p:nvPr/>
        </p:nvPicPr>
        <p:blipFill>
          <a:blip r:embed="rId2"/>
          <a:stretch>
            <a:fillRect/>
          </a:stretch>
        </p:blipFill>
        <p:spPr>
          <a:xfrm>
            <a:off x="471165" y="257011"/>
            <a:ext cx="8201670" cy="4629478"/>
          </a:xfrm>
          <a:prstGeom prst="rect">
            <a:avLst/>
          </a:prstGeom>
        </p:spPr>
      </p:pic>
      <p:sp>
        <p:nvSpPr>
          <p:cNvPr id="2" name="Rectangle 1">
            <a:extLst>
              <a:ext uri="{FF2B5EF4-FFF2-40B4-BE49-F238E27FC236}">
                <a16:creationId xmlns:a16="http://schemas.microsoft.com/office/drawing/2014/main" id="{4FC707D7-B425-5F9C-FCC1-14A187BB1C97}"/>
              </a:ext>
            </a:extLst>
          </p:cNvPr>
          <p:cNvSpPr/>
          <p:nvPr/>
        </p:nvSpPr>
        <p:spPr>
          <a:xfrm>
            <a:off x="1600200" y="411480"/>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checker console</a:t>
            </a:r>
            <a:endParaRPr lang="en-IN" dirty="0"/>
          </a:p>
        </p:txBody>
      </p:sp>
      <p:sp>
        <p:nvSpPr>
          <p:cNvPr id="3" name="Rectangle 2">
            <a:extLst>
              <a:ext uri="{FF2B5EF4-FFF2-40B4-BE49-F238E27FC236}">
                <a16:creationId xmlns:a16="http://schemas.microsoft.com/office/drawing/2014/main" id="{FDE72ED6-404F-F4CB-7592-3C835202DDC2}"/>
              </a:ext>
            </a:extLst>
          </p:cNvPr>
          <p:cNvSpPr/>
          <p:nvPr/>
        </p:nvSpPr>
        <p:spPr>
          <a:xfrm>
            <a:off x="5821680" y="2408954"/>
            <a:ext cx="172212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#2</a:t>
            </a:r>
            <a:endParaRPr lang="en-IN" dirty="0"/>
          </a:p>
        </p:txBody>
      </p:sp>
      <p:sp>
        <p:nvSpPr>
          <p:cNvPr id="5" name="Rectangle 4">
            <a:extLst>
              <a:ext uri="{FF2B5EF4-FFF2-40B4-BE49-F238E27FC236}">
                <a16:creationId xmlns:a16="http://schemas.microsoft.com/office/drawing/2014/main" id="{5BD3C7B2-7AE3-3ECA-2BF7-FFAB7C0481E3}"/>
              </a:ext>
            </a:extLst>
          </p:cNvPr>
          <p:cNvSpPr/>
          <p:nvPr/>
        </p:nvSpPr>
        <p:spPr>
          <a:xfrm>
            <a:off x="1653540" y="2386094"/>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Version controller</a:t>
            </a:r>
            <a:endParaRPr lang="en-IN" dirty="0"/>
          </a:p>
        </p:txBody>
      </p:sp>
      <p:sp>
        <p:nvSpPr>
          <p:cNvPr id="6" name="Rectangle 5">
            <a:extLst>
              <a:ext uri="{FF2B5EF4-FFF2-40B4-BE49-F238E27FC236}">
                <a16:creationId xmlns:a16="http://schemas.microsoft.com/office/drawing/2014/main" id="{63F23FB1-E39C-6A4A-5DA5-267B3038FE55}"/>
              </a:ext>
            </a:extLst>
          </p:cNvPr>
          <p:cNvSpPr/>
          <p:nvPr/>
        </p:nvSpPr>
        <p:spPr>
          <a:xfrm>
            <a:off x="5768340" y="403860"/>
            <a:ext cx="177546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#1</a:t>
            </a:r>
            <a:endParaRPr lang="en-IN" dirty="0"/>
          </a:p>
        </p:txBody>
      </p:sp>
      <p:sp>
        <p:nvSpPr>
          <p:cNvPr id="7" name="Rectangle 6">
            <a:extLst>
              <a:ext uri="{FF2B5EF4-FFF2-40B4-BE49-F238E27FC236}">
                <a16:creationId xmlns:a16="http://schemas.microsoft.com/office/drawing/2014/main" id="{0BA7921F-5503-149E-3E19-55832C15D7DE}"/>
              </a:ext>
            </a:extLst>
          </p:cNvPr>
          <p:cNvSpPr/>
          <p:nvPr/>
        </p:nvSpPr>
        <p:spPr>
          <a:xfrm>
            <a:off x="2770496" y="4612943"/>
            <a:ext cx="907576" cy="23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9463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79B476-47DD-FC1F-55A9-9BE7376678AA}"/>
              </a:ext>
            </a:extLst>
          </p:cNvPr>
          <p:cNvSpPr>
            <a:spLocks noGrp="1"/>
          </p:cNvSpPr>
          <p:nvPr>
            <p:ph type="body" idx="1"/>
          </p:nvPr>
        </p:nvSpPr>
        <p:spPr>
          <a:xfrm>
            <a:off x="243461" y="279778"/>
            <a:ext cx="8520600" cy="5143500"/>
          </a:xfrm>
        </p:spPr>
        <p:txBody>
          <a:bodyPr>
            <a:normAutofit/>
          </a:bodyPr>
          <a:lstStyle/>
          <a:p>
            <a:pPr marL="114300" indent="0">
              <a:buNone/>
            </a:pPr>
            <a:r>
              <a:rPr lang="en-US" sz="2800" b="1" dirty="0">
                <a:effectLst/>
                <a:latin typeface="Times New Roman" panose="02020603050405020304" pitchFamily="18" charset="0"/>
                <a:ea typeface="Times New Roman" panose="02020603050405020304" pitchFamily="18" charset="0"/>
              </a:rPr>
              <a:t>Model Released by client :</a:t>
            </a:r>
          </a:p>
          <a:p>
            <a:pPr marL="114300" indent="0">
              <a:buNone/>
            </a:pPr>
            <a:endParaRPr lang="en-IN" sz="2800" dirty="0">
              <a:effectLst/>
              <a:latin typeface="Times New Roman" panose="02020603050405020304" pitchFamily="18" charset="0"/>
              <a:ea typeface="Times New Roman" panose="02020603050405020304" pitchFamily="18" charset="0"/>
            </a:endParaRPr>
          </a:p>
          <a:p>
            <a:pPr marL="114300" indent="0">
              <a:buNone/>
            </a:pPr>
            <a:endParaRPr lang="en-IN" sz="1400" b="1" dirty="0">
              <a:latin typeface="Times New Roman" panose="02020603050405020304" pitchFamily="18" charset="0"/>
              <a:ea typeface="Times New Roman" panose="02020603050405020304" pitchFamily="18" charset="0"/>
            </a:endParaRPr>
          </a:p>
          <a:p>
            <a:pPr marL="114300" indent="0">
              <a:buNone/>
            </a:pPr>
            <a:r>
              <a:rPr lang="en-IN" dirty="0">
                <a:latin typeface="Times New Roman" panose="02020603050405020304" pitchFamily="18" charset="0"/>
                <a:ea typeface="Times New Roman" panose="02020603050405020304" pitchFamily="18" charset="0"/>
              </a:rPr>
              <a:t>client trains the model with local data and shares the model parameters with the checkers, asynchronously. </a:t>
            </a:r>
            <a:r>
              <a:rPr lang="en-US" dirty="0">
                <a:latin typeface="Times New Roman" panose="02020603050405020304" pitchFamily="18" charset="0"/>
                <a:ea typeface="Times New Roman" panose="02020603050405020304" pitchFamily="18" charset="0"/>
              </a:rPr>
              <a:t>clients are allowed to train for as long as a round may extend; that is, until a new model is released, clients can keep advancing local training, periodically sharing it with a checker. A new model is released when a minimum ratio of labor has been submitted, and that’s when clients should pull in the new model.</a:t>
            </a:r>
          </a:p>
        </p:txBody>
      </p:sp>
    </p:spTree>
    <p:extLst>
      <p:ext uri="{BB962C8B-B14F-4D97-AF65-F5344CB8AC3E}">
        <p14:creationId xmlns:p14="http://schemas.microsoft.com/office/powerpoint/2010/main" val="4042965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24B39C-F480-6B3F-A1AA-D07FD7AC9788}"/>
              </a:ext>
            </a:extLst>
          </p:cNvPr>
          <p:cNvPicPr>
            <a:picLocks noChangeAspect="1"/>
          </p:cNvPicPr>
          <p:nvPr/>
        </p:nvPicPr>
        <p:blipFill>
          <a:blip r:embed="rId3"/>
          <a:stretch>
            <a:fillRect/>
          </a:stretch>
        </p:blipFill>
        <p:spPr>
          <a:xfrm>
            <a:off x="883027" y="79410"/>
            <a:ext cx="7377946" cy="4915533"/>
          </a:xfrm>
          <a:prstGeom prst="rect">
            <a:avLst/>
          </a:prstGeom>
        </p:spPr>
      </p:pic>
      <p:sp>
        <p:nvSpPr>
          <p:cNvPr id="2" name="Rectangle 1">
            <a:extLst>
              <a:ext uri="{FF2B5EF4-FFF2-40B4-BE49-F238E27FC236}">
                <a16:creationId xmlns:a16="http://schemas.microsoft.com/office/drawing/2014/main" id="{8C131E71-7A30-206E-54C9-64A31EE7F7E3}"/>
              </a:ext>
            </a:extLst>
          </p:cNvPr>
          <p:cNvSpPr/>
          <p:nvPr/>
        </p:nvSpPr>
        <p:spPr>
          <a:xfrm>
            <a:off x="1760220" y="175260"/>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checker console</a:t>
            </a:r>
            <a:endParaRPr lang="en-IN" dirty="0"/>
          </a:p>
        </p:txBody>
      </p:sp>
      <p:sp>
        <p:nvSpPr>
          <p:cNvPr id="3" name="Rectangle 2">
            <a:extLst>
              <a:ext uri="{FF2B5EF4-FFF2-40B4-BE49-F238E27FC236}">
                <a16:creationId xmlns:a16="http://schemas.microsoft.com/office/drawing/2014/main" id="{1016177A-23B8-8020-1530-7F77961E3902}"/>
              </a:ext>
            </a:extLst>
          </p:cNvPr>
          <p:cNvSpPr/>
          <p:nvPr/>
        </p:nvSpPr>
        <p:spPr>
          <a:xfrm>
            <a:off x="5486400" y="2472848"/>
            <a:ext cx="1775460" cy="2476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#2</a:t>
            </a:r>
            <a:endParaRPr lang="en-IN" dirty="0"/>
          </a:p>
        </p:txBody>
      </p:sp>
      <p:sp>
        <p:nvSpPr>
          <p:cNvPr id="4" name="Rectangle 3">
            <a:extLst>
              <a:ext uri="{FF2B5EF4-FFF2-40B4-BE49-F238E27FC236}">
                <a16:creationId xmlns:a16="http://schemas.microsoft.com/office/drawing/2014/main" id="{5986E8C1-16F9-371B-3C4D-795B27F677D5}"/>
              </a:ext>
            </a:extLst>
          </p:cNvPr>
          <p:cNvSpPr/>
          <p:nvPr/>
        </p:nvSpPr>
        <p:spPr>
          <a:xfrm>
            <a:off x="1882140" y="2484278"/>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Version Controller</a:t>
            </a:r>
            <a:endParaRPr lang="en-IN" dirty="0"/>
          </a:p>
        </p:txBody>
      </p:sp>
      <p:sp>
        <p:nvSpPr>
          <p:cNvPr id="5" name="Rectangle 4">
            <a:extLst>
              <a:ext uri="{FF2B5EF4-FFF2-40B4-BE49-F238E27FC236}">
                <a16:creationId xmlns:a16="http://schemas.microsoft.com/office/drawing/2014/main" id="{D096D393-4C99-2187-F1F5-1801E3799112}"/>
              </a:ext>
            </a:extLst>
          </p:cNvPr>
          <p:cNvSpPr/>
          <p:nvPr/>
        </p:nvSpPr>
        <p:spPr>
          <a:xfrm>
            <a:off x="5486400" y="175260"/>
            <a:ext cx="1699260" cy="304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#1</a:t>
            </a:r>
            <a:endParaRPr lang="en-IN" dirty="0"/>
          </a:p>
        </p:txBody>
      </p:sp>
      <p:sp>
        <p:nvSpPr>
          <p:cNvPr id="7" name="Rectangle 6">
            <a:extLst>
              <a:ext uri="{FF2B5EF4-FFF2-40B4-BE49-F238E27FC236}">
                <a16:creationId xmlns:a16="http://schemas.microsoft.com/office/drawing/2014/main" id="{F2492852-3CF6-220F-96AF-1BBAA3B87E66}"/>
              </a:ext>
            </a:extLst>
          </p:cNvPr>
          <p:cNvSpPr/>
          <p:nvPr/>
        </p:nvSpPr>
        <p:spPr>
          <a:xfrm>
            <a:off x="2853633" y="4827870"/>
            <a:ext cx="907576" cy="23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C9066E4-F436-265F-A9BE-3D22B25D261C}"/>
              </a:ext>
            </a:extLst>
          </p:cNvPr>
          <p:cNvSpPr txBox="1"/>
          <p:nvPr/>
        </p:nvSpPr>
        <p:spPr>
          <a:xfrm>
            <a:off x="952543" y="1579433"/>
            <a:ext cx="3474634" cy="523220"/>
          </a:xfrm>
          <a:prstGeom prst="rect">
            <a:avLst/>
          </a:prstGeom>
          <a:noFill/>
        </p:spPr>
        <p:txBody>
          <a:bodyPr wrap="square" rtlCol="0">
            <a:spAutoFit/>
          </a:bodyPr>
          <a:lstStyle/>
          <a:p>
            <a:r>
              <a:rPr lang="en-US" i="1" dirty="0">
                <a:solidFill>
                  <a:srgbClr val="FF0000"/>
                </a:solidFill>
              </a:rPr>
              <a:t>clients updating their weights with </a:t>
            </a:r>
          </a:p>
          <a:p>
            <a:r>
              <a:rPr lang="en-US" i="1" dirty="0">
                <a:solidFill>
                  <a:srgbClr val="FF0000"/>
                </a:solidFill>
              </a:rPr>
              <a:t>checkers and checkers validating them</a:t>
            </a:r>
            <a:endParaRPr lang="en-IN" i="1" dirty="0">
              <a:solidFill>
                <a:srgbClr val="FF0000"/>
              </a:solidFill>
            </a:endParaRPr>
          </a:p>
        </p:txBody>
      </p:sp>
      <p:cxnSp>
        <p:nvCxnSpPr>
          <p:cNvPr id="10" name="Straight Arrow Connector 9">
            <a:extLst>
              <a:ext uri="{FF2B5EF4-FFF2-40B4-BE49-F238E27FC236}">
                <a16:creationId xmlns:a16="http://schemas.microsoft.com/office/drawing/2014/main" id="{BD6EE38C-5149-F15B-D4BD-6711426BC1F7}"/>
              </a:ext>
            </a:extLst>
          </p:cNvPr>
          <p:cNvCxnSpPr>
            <a:cxnSpLocks/>
          </p:cNvCxnSpPr>
          <p:nvPr/>
        </p:nvCxnSpPr>
        <p:spPr>
          <a:xfrm flipH="1" flipV="1">
            <a:off x="3375660" y="1155668"/>
            <a:ext cx="2022030" cy="105364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799B86-B1BB-7E68-6480-CF0F77B3E804}"/>
              </a:ext>
            </a:extLst>
          </p:cNvPr>
          <p:cNvCxnSpPr>
            <a:cxnSpLocks/>
          </p:cNvCxnSpPr>
          <p:nvPr/>
        </p:nvCxnSpPr>
        <p:spPr>
          <a:xfrm flipH="1" flipV="1">
            <a:off x="3375660" y="1160060"/>
            <a:ext cx="1744525" cy="172396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690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79B476-47DD-FC1F-55A9-9BE7376678AA}"/>
              </a:ext>
            </a:extLst>
          </p:cNvPr>
          <p:cNvSpPr>
            <a:spLocks noGrp="1"/>
          </p:cNvSpPr>
          <p:nvPr>
            <p:ph type="body" idx="1"/>
          </p:nvPr>
        </p:nvSpPr>
        <p:spPr>
          <a:xfrm>
            <a:off x="311700" y="279779"/>
            <a:ext cx="8520600" cy="5143500"/>
          </a:xfrm>
        </p:spPr>
        <p:txBody>
          <a:bodyPr>
            <a:normAutofit/>
          </a:bodyPr>
          <a:lstStyle/>
          <a:p>
            <a:pPr marL="114300" indent="0">
              <a:buNone/>
            </a:pPr>
            <a:r>
              <a:rPr lang="en-US" sz="2800" b="1" dirty="0">
                <a:effectLst/>
                <a:latin typeface="Times New Roman" panose="02020603050405020304" pitchFamily="18" charset="0"/>
                <a:ea typeface="Times New Roman" panose="02020603050405020304" pitchFamily="18" charset="0"/>
              </a:rPr>
              <a:t>Validating Model :</a:t>
            </a:r>
          </a:p>
          <a:p>
            <a:pPr marL="114300" indent="0">
              <a:buNone/>
            </a:pPr>
            <a:endParaRPr lang="en-US" sz="2800" b="1" dirty="0">
              <a:latin typeface="Times New Roman" panose="02020603050405020304" pitchFamily="18" charset="0"/>
              <a:ea typeface="Times New Roman" panose="02020603050405020304" pitchFamily="18" charset="0"/>
            </a:endParaRPr>
          </a:p>
          <a:p>
            <a:pPr marL="114300" indent="0">
              <a:buNone/>
            </a:pPr>
            <a:r>
              <a:rPr lang="en-IN" dirty="0">
                <a:effectLst/>
                <a:latin typeface="Times New Roman" panose="02020603050405020304" pitchFamily="18" charset="0"/>
                <a:ea typeface="Times New Roman" panose="02020603050405020304" pitchFamily="18" charset="0"/>
              </a:rPr>
              <a:t>The model released by the client is validated by the checker using validating sample to check for any Byzantine attack. </a:t>
            </a:r>
            <a:r>
              <a:rPr lang="en-IN" dirty="0">
                <a:latin typeface="Times New Roman" panose="02020603050405020304" pitchFamily="18" charset="0"/>
                <a:ea typeface="Times New Roman" panose="02020603050405020304" pitchFamily="18" charset="0"/>
              </a:rPr>
              <a:t>If the model accuracy is greater than the threshold accuracy then new model version is released by aggregating the previous version with the current version using aggregator function. Then the new aggregated model is synced across other checkers and clients. If the current version reaches the target version then the model is available for download.</a:t>
            </a:r>
            <a:endParaRPr lang="en-IN" dirty="0">
              <a:effectLst/>
              <a:latin typeface="Times New Roman" panose="02020603050405020304" pitchFamily="18" charset="0"/>
              <a:ea typeface="Times New Roman" panose="02020603050405020304" pitchFamily="18" charset="0"/>
            </a:endParaRPr>
          </a:p>
          <a:p>
            <a:pPr marL="114300" indent="0">
              <a:buNone/>
            </a:pPr>
            <a:endParaRPr lang="en-IN" dirty="0"/>
          </a:p>
          <a:p>
            <a:pPr marL="114300" indent="0">
              <a:buNone/>
            </a:pPr>
            <a:endParaRPr lang="en-IN" dirty="0"/>
          </a:p>
        </p:txBody>
      </p:sp>
    </p:spTree>
    <p:extLst>
      <p:ext uri="{BB962C8B-B14F-4D97-AF65-F5344CB8AC3E}">
        <p14:creationId xmlns:p14="http://schemas.microsoft.com/office/powerpoint/2010/main" val="3682500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E1F04D-CA2C-7AB1-574A-A4C334D8C31F}"/>
              </a:ext>
            </a:extLst>
          </p:cNvPr>
          <p:cNvPicPr>
            <a:picLocks noChangeAspect="1"/>
          </p:cNvPicPr>
          <p:nvPr/>
        </p:nvPicPr>
        <p:blipFill rotWithShape="1">
          <a:blip r:embed="rId2"/>
          <a:srcRect b="61600"/>
          <a:stretch/>
        </p:blipFill>
        <p:spPr>
          <a:xfrm>
            <a:off x="304795" y="166652"/>
            <a:ext cx="5846524" cy="2682534"/>
          </a:xfrm>
          <a:prstGeom prst="rect">
            <a:avLst/>
          </a:prstGeom>
        </p:spPr>
      </p:pic>
      <p:sp>
        <p:nvSpPr>
          <p:cNvPr id="2" name="Rectangle 1">
            <a:extLst>
              <a:ext uri="{FF2B5EF4-FFF2-40B4-BE49-F238E27FC236}">
                <a16:creationId xmlns:a16="http://schemas.microsoft.com/office/drawing/2014/main" id="{A76E9DA7-A2DD-4383-D09A-9105C9A0C906}"/>
              </a:ext>
            </a:extLst>
          </p:cNvPr>
          <p:cNvSpPr/>
          <p:nvPr/>
        </p:nvSpPr>
        <p:spPr>
          <a:xfrm>
            <a:off x="902003" y="2335530"/>
            <a:ext cx="907576" cy="23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A520D2C-1894-FFCB-38ED-692240578CD5}"/>
              </a:ext>
            </a:extLst>
          </p:cNvPr>
          <p:cNvPicPr>
            <a:picLocks noChangeAspect="1"/>
          </p:cNvPicPr>
          <p:nvPr/>
        </p:nvPicPr>
        <p:blipFill>
          <a:blip r:embed="rId3"/>
          <a:stretch>
            <a:fillRect/>
          </a:stretch>
        </p:blipFill>
        <p:spPr>
          <a:xfrm>
            <a:off x="4148919" y="2390703"/>
            <a:ext cx="4797599" cy="2663878"/>
          </a:xfrm>
          <a:prstGeom prst="rect">
            <a:avLst/>
          </a:prstGeom>
        </p:spPr>
      </p:pic>
    </p:spTree>
    <p:extLst>
      <p:ext uri="{BB962C8B-B14F-4D97-AF65-F5344CB8AC3E}">
        <p14:creationId xmlns:p14="http://schemas.microsoft.com/office/powerpoint/2010/main" val="1700545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33548-9DBE-98D4-0550-BE8F1E36C119}"/>
              </a:ext>
            </a:extLst>
          </p:cNvPr>
          <p:cNvPicPr>
            <a:picLocks noChangeAspect="1"/>
          </p:cNvPicPr>
          <p:nvPr/>
        </p:nvPicPr>
        <p:blipFill>
          <a:blip r:embed="rId2"/>
          <a:stretch>
            <a:fillRect/>
          </a:stretch>
        </p:blipFill>
        <p:spPr>
          <a:xfrm>
            <a:off x="578988" y="205890"/>
            <a:ext cx="7986024" cy="4731719"/>
          </a:xfrm>
          <a:prstGeom prst="rect">
            <a:avLst/>
          </a:prstGeom>
        </p:spPr>
      </p:pic>
      <p:sp>
        <p:nvSpPr>
          <p:cNvPr id="2" name="Rectangle 1">
            <a:extLst>
              <a:ext uri="{FF2B5EF4-FFF2-40B4-BE49-F238E27FC236}">
                <a16:creationId xmlns:a16="http://schemas.microsoft.com/office/drawing/2014/main" id="{3D1FD443-CF7D-86D4-E12E-828B81C44A00}"/>
              </a:ext>
            </a:extLst>
          </p:cNvPr>
          <p:cNvSpPr/>
          <p:nvPr/>
        </p:nvSpPr>
        <p:spPr>
          <a:xfrm>
            <a:off x="2419886" y="4702325"/>
            <a:ext cx="787657" cy="18399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6972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90AB0-F142-9414-C23E-884E150254F7}"/>
              </a:ext>
            </a:extLst>
          </p:cNvPr>
          <p:cNvPicPr>
            <a:picLocks noChangeAspect="1"/>
          </p:cNvPicPr>
          <p:nvPr/>
        </p:nvPicPr>
        <p:blipFill rotWithShape="1">
          <a:blip r:embed="rId2"/>
          <a:srcRect t="8010"/>
          <a:stretch/>
        </p:blipFill>
        <p:spPr>
          <a:xfrm>
            <a:off x="1054856" y="171516"/>
            <a:ext cx="7034287" cy="4971984"/>
          </a:xfrm>
          <a:prstGeom prst="rect">
            <a:avLst/>
          </a:prstGeom>
        </p:spPr>
      </p:pic>
      <p:sp>
        <p:nvSpPr>
          <p:cNvPr id="2" name="Rectangle 1">
            <a:extLst>
              <a:ext uri="{FF2B5EF4-FFF2-40B4-BE49-F238E27FC236}">
                <a16:creationId xmlns:a16="http://schemas.microsoft.com/office/drawing/2014/main" id="{1E0124E1-4265-FF00-2EF5-CC4E1EFBFB69}"/>
              </a:ext>
            </a:extLst>
          </p:cNvPr>
          <p:cNvSpPr/>
          <p:nvPr/>
        </p:nvSpPr>
        <p:spPr>
          <a:xfrm>
            <a:off x="2043113" y="304323"/>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checker console</a:t>
            </a:r>
            <a:endParaRPr lang="en-IN" dirty="0"/>
          </a:p>
        </p:txBody>
      </p:sp>
      <p:sp>
        <p:nvSpPr>
          <p:cNvPr id="4" name="Rectangle 3">
            <a:extLst>
              <a:ext uri="{FF2B5EF4-FFF2-40B4-BE49-F238E27FC236}">
                <a16:creationId xmlns:a16="http://schemas.microsoft.com/office/drawing/2014/main" id="{B6902F13-158D-D86B-2B24-5F61D4AA492A}"/>
              </a:ext>
            </a:extLst>
          </p:cNvPr>
          <p:cNvSpPr/>
          <p:nvPr/>
        </p:nvSpPr>
        <p:spPr>
          <a:xfrm>
            <a:off x="5657374" y="2571750"/>
            <a:ext cx="172212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#2</a:t>
            </a:r>
            <a:endParaRPr lang="en-IN" dirty="0"/>
          </a:p>
        </p:txBody>
      </p:sp>
      <p:sp>
        <p:nvSpPr>
          <p:cNvPr id="5" name="Rectangle 4">
            <a:extLst>
              <a:ext uri="{FF2B5EF4-FFF2-40B4-BE49-F238E27FC236}">
                <a16:creationId xmlns:a16="http://schemas.microsoft.com/office/drawing/2014/main" id="{3FC96065-9077-8429-6FC9-52792E3F9F33}"/>
              </a:ext>
            </a:extLst>
          </p:cNvPr>
          <p:cNvSpPr/>
          <p:nvPr/>
        </p:nvSpPr>
        <p:spPr>
          <a:xfrm>
            <a:off x="2132172" y="2539398"/>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Version controller</a:t>
            </a:r>
            <a:endParaRPr lang="en-IN" dirty="0"/>
          </a:p>
        </p:txBody>
      </p:sp>
      <p:sp>
        <p:nvSpPr>
          <p:cNvPr id="6" name="Rectangle 5">
            <a:extLst>
              <a:ext uri="{FF2B5EF4-FFF2-40B4-BE49-F238E27FC236}">
                <a16:creationId xmlns:a16="http://schemas.microsoft.com/office/drawing/2014/main" id="{7E5D5039-B72E-2352-8961-2229B5F8F5F3}"/>
              </a:ext>
            </a:extLst>
          </p:cNvPr>
          <p:cNvSpPr/>
          <p:nvPr/>
        </p:nvSpPr>
        <p:spPr>
          <a:xfrm>
            <a:off x="5604034" y="296703"/>
            <a:ext cx="177546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#1</a:t>
            </a:r>
            <a:endParaRPr lang="en-IN" dirty="0"/>
          </a:p>
        </p:txBody>
      </p:sp>
      <p:sp>
        <p:nvSpPr>
          <p:cNvPr id="7" name="Rectangle 6">
            <a:extLst>
              <a:ext uri="{FF2B5EF4-FFF2-40B4-BE49-F238E27FC236}">
                <a16:creationId xmlns:a16="http://schemas.microsoft.com/office/drawing/2014/main" id="{2C267381-5573-0D99-4609-4EE265D863BB}"/>
              </a:ext>
            </a:extLst>
          </p:cNvPr>
          <p:cNvSpPr/>
          <p:nvPr/>
        </p:nvSpPr>
        <p:spPr>
          <a:xfrm>
            <a:off x="2698494" y="4889735"/>
            <a:ext cx="656304" cy="236220"/>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512669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3D2F1C-09EB-B73C-8EAF-279361B126A6}"/>
              </a:ext>
            </a:extLst>
          </p:cNvPr>
          <p:cNvPicPr>
            <a:picLocks noChangeAspect="1"/>
          </p:cNvPicPr>
          <p:nvPr/>
        </p:nvPicPr>
        <p:blipFill>
          <a:blip r:embed="rId2"/>
          <a:stretch>
            <a:fillRect/>
          </a:stretch>
        </p:blipFill>
        <p:spPr>
          <a:xfrm>
            <a:off x="410971" y="100971"/>
            <a:ext cx="8322057" cy="4941558"/>
          </a:xfrm>
          <a:prstGeom prst="rect">
            <a:avLst/>
          </a:prstGeom>
        </p:spPr>
      </p:pic>
      <p:sp>
        <p:nvSpPr>
          <p:cNvPr id="2" name="Rectangle 1">
            <a:extLst>
              <a:ext uri="{FF2B5EF4-FFF2-40B4-BE49-F238E27FC236}">
                <a16:creationId xmlns:a16="http://schemas.microsoft.com/office/drawing/2014/main" id="{673B8EE0-F60D-B23E-71D0-87537E73A299}"/>
              </a:ext>
            </a:extLst>
          </p:cNvPr>
          <p:cNvSpPr/>
          <p:nvPr/>
        </p:nvSpPr>
        <p:spPr>
          <a:xfrm>
            <a:off x="3305712" y="4802338"/>
            <a:ext cx="816232" cy="176856"/>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621493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AC9769-79DC-4C14-1A80-ED944259C9C0}"/>
              </a:ext>
            </a:extLst>
          </p:cNvPr>
          <p:cNvPicPr>
            <a:picLocks noChangeAspect="1"/>
          </p:cNvPicPr>
          <p:nvPr/>
        </p:nvPicPr>
        <p:blipFill>
          <a:blip r:embed="rId2"/>
          <a:stretch>
            <a:fillRect/>
          </a:stretch>
        </p:blipFill>
        <p:spPr>
          <a:xfrm>
            <a:off x="338572" y="0"/>
            <a:ext cx="8466855" cy="5149732"/>
          </a:xfrm>
          <a:prstGeom prst="rect">
            <a:avLst/>
          </a:prstGeom>
        </p:spPr>
      </p:pic>
      <p:sp>
        <p:nvSpPr>
          <p:cNvPr id="2" name="Rectangle 1">
            <a:extLst>
              <a:ext uri="{FF2B5EF4-FFF2-40B4-BE49-F238E27FC236}">
                <a16:creationId xmlns:a16="http://schemas.microsoft.com/office/drawing/2014/main" id="{EAAAC056-83D2-0EDF-D2F8-4CD5EE3B2076}"/>
              </a:ext>
            </a:extLst>
          </p:cNvPr>
          <p:cNvSpPr/>
          <p:nvPr/>
        </p:nvSpPr>
        <p:spPr>
          <a:xfrm>
            <a:off x="2455606" y="4888063"/>
            <a:ext cx="801944" cy="17685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1549268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6F7833-91AB-36CD-DCD2-00A20102B3BA}"/>
              </a:ext>
            </a:extLst>
          </p:cNvPr>
          <p:cNvPicPr>
            <a:picLocks noChangeAspect="1"/>
          </p:cNvPicPr>
          <p:nvPr/>
        </p:nvPicPr>
        <p:blipFill>
          <a:blip r:embed="rId2"/>
          <a:stretch>
            <a:fillRect/>
          </a:stretch>
        </p:blipFill>
        <p:spPr>
          <a:xfrm>
            <a:off x="537074" y="48694"/>
            <a:ext cx="8069852" cy="5046111"/>
          </a:xfrm>
          <a:prstGeom prst="rect">
            <a:avLst/>
          </a:prstGeom>
        </p:spPr>
      </p:pic>
      <p:sp>
        <p:nvSpPr>
          <p:cNvPr id="2" name="Rectangle 1">
            <a:extLst>
              <a:ext uri="{FF2B5EF4-FFF2-40B4-BE49-F238E27FC236}">
                <a16:creationId xmlns:a16="http://schemas.microsoft.com/office/drawing/2014/main" id="{2E133158-BD01-03FB-586E-2FDDF561F35D}"/>
              </a:ext>
            </a:extLst>
          </p:cNvPr>
          <p:cNvSpPr/>
          <p:nvPr/>
        </p:nvSpPr>
        <p:spPr>
          <a:xfrm>
            <a:off x="2969956" y="4930307"/>
            <a:ext cx="744794" cy="164498"/>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656093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OVERALL OBJECTIVES</a:t>
            </a:r>
            <a:endParaRPr/>
          </a:p>
        </p:txBody>
      </p:sp>
      <p:sp>
        <p:nvSpPr>
          <p:cNvPr id="75" name="Google Shape;75;p16"/>
          <p:cNvSpPr txBox="1">
            <a:spLocks noGrp="1"/>
          </p:cNvSpPr>
          <p:nvPr>
            <p:ph type="body" idx="1"/>
          </p:nvPr>
        </p:nvSpPr>
        <p:spPr>
          <a:xfrm>
            <a:off x="311700" y="1152475"/>
            <a:ext cx="8520600" cy="3394800"/>
          </a:xfrm>
          <a:prstGeom prst="rect">
            <a:avLst/>
          </a:prstGeom>
        </p:spPr>
        <p:txBody>
          <a:bodyPr spcFirstLastPara="1" wrap="square" lIns="91425" tIns="91425" rIns="91425" bIns="91425" anchor="t" anchorCtr="0">
            <a:normAutofit/>
          </a:bodyPr>
          <a:lstStyle/>
          <a:p>
            <a:pPr marL="472440" marR="6350" indent="-355600">
              <a:lnSpc>
                <a:spcPts val="2520"/>
              </a:lnSpc>
              <a:spcBef>
                <a:spcPts val="85"/>
              </a:spcBef>
              <a:buChar char="●"/>
              <a:tabLst>
                <a:tab pos="473075" algn="l"/>
                <a:tab pos="473709" algn="l"/>
              </a:tabLst>
            </a:pPr>
            <a:r>
              <a:rPr lang="en-US" spc="-5" dirty="0">
                <a:latin typeface="+mj-lt"/>
                <a:cs typeface="Times New Roman" panose="02020603050405020304" pitchFamily="18" charset="0"/>
              </a:rPr>
              <a:t>To</a:t>
            </a:r>
            <a:r>
              <a:rPr lang="en-US" spc="265" dirty="0">
                <a:latin typeface="+mj-lt"/>
                <a:cs typeface="Times New Roman" panose="02020603050405020304" pitchFamily="18" charset="0"/>
              </a:rPr>
              <a:t> </a:t>
            </a:r>
            <a:r>
              <a:rPr lang="en-US" spc="-5" dirty="0">
                <a:latin typeface="+mj-lt"/>
                <a:cs typeface="Times New Roman" panose="02020603050405020304" pitchFamily="18" charset="0"/>
              </a:rPr>
              <a:t>achieve</a:t>
            </a:r>
            <a:r>
              <a:rPr lang="en-US" spc="260" dirty="0">
                <a:latin typeface="+mj-lt"/>
                <a:cs typeface="Times New Roman" panose="02020603050405020304" pitchFamily="18" charset="0"/>
              </a:rPr>
              <a:t> </a:t>
            </a:r>
            <a:r>
              <a:rPr lang="en-US" spc="-5" dirty="0">
                <a:latin typeface="+mj-lt"/>
                <a:cs typeface="Times New Roman" panose="02020603050405020304" pitchFamily="18" charset="0"/>
              </a:rPr>
              <a:t>federated</a:t>
            </a:r>
            <a:r>
              <a:rPr lang="en-US" spc="270" dirty="0">
                <a:latin typeface="+mj-lt"/>
                <a:cs typeface="Times New Roman" panose="02020603050405020304" pitchFamily="18" charset="0"/>
              </a:rPr>
              <a:t> </a:t>
            </a:r>
            <a:r>
              <a:rPr lang="en-US" spc="-5" dirty="0">
                <a:latin typeface="+mj-lt"/>
                <a:cs typeface="Times New Roman" panose="02020603050405020304" pitchFamily="18" charset="0"/>
              </a:rPr>
              <a:t>learning</a:t>
            </a:r>
            <a:r>
              <a:rPr lang="en-US" spc="265" dirty="0">
                <a:latin typeface="+mj-lt"/>
                <a:cs typeface="Times New Roman" panose="02020603050405020304" pitchFamily="18" charset="0"/>
              </a:rPr>
              <a:t> </a:t>
            </a:r>
            <a:r>
              <a:rPr lang="en-US" spc="-5" dirty="0">
                <a:latin typeface="+mj-lt"/>
                <a:cs typeface="Times New Roman" panose="02020603050405020304" pitchFamily="18" charset="0"/>
              </a:rPr>
              <a:t>over</a:t>
            </a:r>
            <a:r>
              <a:rPr lang="en-US" spc="270" dirty="0">
                <a:latin typeface="+mj-lt"/>
                <a:cs typeface="Times New Roman" panose="02020603050405020304" pitchFamily="18" charset="0"/>
              </a:rPr>
              <a:t> </a:t>
            </a:r>
            <a:r>
              <a:rPr lang="en-US" spc="-5" dirty="0">
                <a:latin typeface="+mj-lt"/>
                <a:cs typeface="Times New Roman" panose="02020603050405020304" pitchFamily="18" charset="0"/>
              </a:rPr>
              <a:t>decentralized</a:t>
            </a:r>
            <a:r>
              <a:rPr lang="en-US" spc="275" dirty="0">
                <a:latin typeface="+mj-lt"/>
                <a:cs typeface="Times New Roman" panose="02020603050405020304" pitchFamily="18" charset="0"/>
              </a:rPr>
              <a:t> </a:t>
            </a:r>
            <a:r>
              <a:rPr lang="en-US" spc="-5" dirty="0">
                <a:latin typeface="+mj-lt"/>
                <a:cs typeface="Times New Roman" panose="02020603050405020304" pitchFamily="18" charset="0"/>
              </a:rPr>
              <a:t>network</a:t>
            </a:r>
            <a:r>
              <a:rPr lang="en-US" spc="260" dirty="0">
                <a:latin typeface="+mj-lt"/>
                <a:cs typeface="Times New Roman" panose="02020603050405020304" pitchFamily="18" charset="0"/>
              </a:rPr>
              <a:t> </a:t>
            </a:r>
            <a:r>
              <a:rPr lang="en-US" spc="-5" dirty="0">
                <a:latin typeface="+mj-lt"/>
                <a:cs typeface="Times New Roman" panose="02020603050405020304" pitchFamily="18" charset="0"/>
              </a:rPr>
              <a:t>which</a:t>
            </a:r>
            <a:r>
              <a:rPr lang="en-US" spc="265" dirty="0">
                <a:latin typeface="+mj-lt"/>
                <a:cs typeface="Times New Roman" panose="02020603050405020304" pitchFamily="18" charset="0"/>
              </a:rPr>
              <a:t> </a:t>
            </a:r>
            <a:r>
              <a:rPr lang="en-US" spc="-5" dirty="0">
                <a:latin typeface="+mj-lt"/>
                <a:cs typeface="Times New Roman" panose="02020603050405020304" pitchFamily="18" charset="0"/>
              </a:rPr>
              <a:t>eliminates </a:t>
            </a:r>
            <a:r>
              <a:rPr lang="en-US" spc="-484" dirty="0">
                <a:latin typeface="+mj-lt"/>
                <a:cs typeface="Times New Roman" panose="02020603050405020304" pitchFamily="18" charset="0"/>
              </a:rPr>
              <a:t> </a:t>
            </a:r>
            <a:r>
              <a:rPr lang="en-US" dirty="0">
                <a:latin typeface="+mj-lt"/>
                <a:cs typeface="Times New Roman" panose="02020603050405020304" pitchFamily="18" charset="0"/>
              </a:rPr>
              <a:t>following</a:t>
            </a:r>
            <a:r>
              <a:rPr lang="en-US" spc="-40" dirty="0">
                <a:latin typeface="+mj-lt"/>
                <a:cs typeface="Times New Roman" panose="02020603050405020304" pitchFamily="18" charset="0"/>
              </a:rPr>
              <a:t> </a:t>
            </a:r>
            <a:r>
              <a:rPr lang="en-US" dirty="0">
                <a:latin typeface="+mj-lt"/>
                <a:cs typeface="Times New Roman" panose="02020603050405020304" pitchFamily="18" charset="0"/>
              </a:rPr>
              <a:t>issues:</a:t>
            </a:r>
          </a:p>
          <a:p>
            <a:pPr marL="929640" lvl="1" indent="-355600">
              <a:lnSpc>
                <a:spcPct val="100000"/>
              </a:lnSpc>
              <a:spcBef>
                <a:spcPts val="1225"/>
              </a:spcBef>
              <a:buSzPct val="111111"/>
              <a:buChar char="●"/>
              <a:tabLst>
                <a:tab pos="930275" algn="l"/>
                <a:tab pos="930910" algn="l"/>
              </a:tabLst>
            </a:pPr>
            <a:r>
              <a:rPr lang="en-US" sz="1800" dirty="0">
                <a:latin typeface="+mj-lt"/>
                <a:cs typeface="Times New Roman" panose="02020603050405020304" pitchFamily="18" charset="0"/>
              </a:rPr>
              <a:t>Central</a:t>
            </a:r>
            <a:r>
              <a:rPr lang="en-US" sz="1800" spc="-25" dirty="0">
                <a:latin typeface="+mj-lt"/>
                <a:cs typeface="Times New Roman" panose="02020603050405020304" pitchFamily="18" charset="0"/>
              </a:rPr>
              <a:t> </a:t>
            </a:r>
            <a:r>
              <a:rPr lang="en-US" sz="1800" dirty="0">
                <a:latin typeface="+mj-lt"/>
                <a:cs typeface="Times New Roman" panose="02020603050405020304" pitchFamily="18" charset="0"/>
              </a:rPr>
              <a:t>node</a:t>
            </a:r>
            <a:r>
              <a:rPr lang="en-US" sz="1800" spc="-20" dirty="0">
                <a:latin typeface="+mj-lt"/>
                <a:cs typeface="Times New Roman" panose="02020603050405020304" pitchFamily="18" charset="0"/>
              </a:rPr>
              <a:t> </a:t>
            </a:r>
            <a:r>
              <a:rPr lang="en-US" sz="1800" dirty="0">
                <a:latin typeface="+mj-lt"/>
                <a:cs typeface="Times New Roman" panose="02020603050405020304" pitchFamily="18" charset="0"/>
              </a:rPr>
              <a:t>inferring</a:t>
            </a:r>
            <a:r>
              <a:rPr lang="en-US" sz="1800" spc="-15" dirty="0">
                <a:latin typeface="+mj-lt"/>
                <a:cs typeface="Times New Roman" panose="02020603050405020304" pitchFamily="18" charset="0"/>
              </a:rPr>
              <a:t> </a:t>
            </a:r>
            <a:r>
              <a:rPr lang="en-US" sz="1800" dirty="0">
                <a:latin typeface="+mj-lt"/>
                <a:cs typeface="Times New Roman" panose="02020603050405020304" pitchFamily="18" charset="0"/>
              </a:rPr>
              <a:t>important</a:t>
            </a:r>
            <a:r>
              <a:rPr lang="en-US" sz="1800" spc="-15" dirty="0">
                <a:latin typeface="+mj-lt"/>
                <a:cs typeface="Times New Roman" panose="02020603050405020304" pitchFamily="18" charset="0"/>
              </a:rPr>
              <a:t> </a:t>
            </a:r>
            <a:r>
              <a:rPr lang="en-US" sz="1800" dirty="0">
                <a:latin typeface="+mj-lt"/>
                <a:cs typeface="Times New Roman" panose="02020603050405020304" pitchFamily="18" charset="0"/>
              </a:rPr>
              <a:t>information</a:t>
            </a:r>
          </a:p>
          <a:p>
            <a:pPr marL="929640" lvl="1" indent="-355600">
              <a:lnSpc>
                <a:spcPct val="100000"/>
              </a:lnSpc>
              <a:spcBef>
                <a:spcPts val="1310"/>
              </a:spcBef>
              <a:buSzPct val="111111"/>
              <a:buChar char="●"/>
              <a:tabLst>
                <a:tab pos="930275" algn="l"/>
                <a:tab pos="930910" algn="l"/>
              </a:tabLst>
            </a:pPr>
            <a:r>
              <a:rPr lang="en-US" sz="1800" dirty="0">
                <a:latin typeface="+mj-lt"/>
                <a:cs typeface="Times New Roman" panose="02020603050405020304" pitchFamily="18" charset="0"/>
              </a:rPr>
              <a:t>Single</a:t>
            </a:r>
            <a:r>
              <a:rPr lang="en-US" sz="1800" spc="-10" dirty="0">
                <a:latin typeface="+mj-lt"/>
                <a:cs typeface="Times New Roman" panose="02020603050405020304" pitchFamily="18" charset="0"/>
              </a:rPr>
              <a:t> </a:t>
            </a:r>
            <a:r>
              <a:rPr lang="en-US" sz="1800" dirty="0">
                <a:latin typeface="+mj-lt"/>
                <a:cs typeface="Times New Roman" panose="02020603050405020304" pitchFamily="18" charset="0"/>
              </a:rPr>
              <a:t>point</a:t>
            </a:r>
            <a:r>
              <a:rPr lang="en-US" sz="1800" spc="-10" dirty="0">
                <a:latin typeface="+mj-lt"/>
                <a:cs typeface="Times New Roman" panose="02020603050405020304" pitchFamily="18" charset="0"/>
              </a:rPr>
              <a:t> </a:t>
            </a:r>
            <a:r>
              <a:rPr lang="en-US" sz="1800" dirty="0">
                <a:latin typeface="+mj-lt"/>
                <a:cs typeface="Times New Roman" panose="02020603050405020304" pitchFamily="18" charset="0"/>
              </a:rPr>
              <a:t>of</a:t>
            </a:r>
            <a:r>
              <a:rPr lang="en-US" sz="1800" spc="-20" dirty="0">
                <a:latin typeface="+mj-lt"/>
                <a:cs typeface="Times New Roman" panose="02020603050405020304" pitchFamily="18" charset="0"/>
              </a:rPr>
              <a:t> </a:t>
            </a:r>
            <a:r>
              <a:rPr lang="en-US" sz="1800" dirty="0">
                <a:latin typeface="+mj-lt"/>
                <a:cs typeface="Times New Roman" panose="02020603050405020304" pitchFamily="18" charset="0"/>
              </a:rPr>
              <a:t>failure</a:t>
            </a:r>
            <a:r>
              <a:rPr lang="en-US" sz="1800" spc="-25" dirty="0">
                <a:latin typeface="+mj-lt"/>
                <a:cs typeface="Times New Roman" panose="02020603050405020304" pitchFamily="18" charset="0"/>
              </a:rPr>
              <a:t> </a:t>
            </a:r>
            <a:r>
              <a:rPr lang="en-US" sz="1800" dirty="0">
                <a:latin typeface="+mj-lt"/>
                <a:cs typeface="Times New Roman" panose="02020603050405020304" pitchFamily="18" charset="0"/>
              </a:rPr>
              <a:t>on</a:t>
            </a:r>
            <a:r>
              <a:rPr lang="en-US" sz="1800" spc="-5" dirty="0">
                <a:latin typeface="+mj-lt"/>
                <a:cs typeface="Times New Roman" panose="02020603050405020304" pitchFamily="18" charset="0"/>
              </a:rPr>
              <a:t> </a:t>
            </a:r>
            <a:r>
              <a:rPr lang="en-US" sz="1800" dirty="0">
                <a:latin typeface="+mj-lt"/>
                <a:cs typeface="Times New Roman" panose="02020603050405020304" pitchFamily="18" charset="0"/>
              </a:rPr>
              <a:t>the</a:t>
            </a:r>
            <a:r>
              <a:rPr lang="en-US" sz="1800" spc="-10" dirty="0">
                <a:latin typeface="+mj-lt"/>
                <a:cs typeface="Times New Roman" panose="02020603050405020304" pitchFamily="18" charset="0"/>
              </a:rPr>
              <a:t> </a:t>
            </a:r>
            <a:r>
              <a:rPr lang="en-US" sz="1800" dirty="0">
                <a:latin typeface="+mj-lt"/>
                <a:cs typeface="Times New Roman" panose="02020603050405020304" pitchFamily="18" charset="0"/>
              </a:rPr>
              <a:t>server</a:t>
            </a:r>
            <a:r>
              <a:rPr lang="en-US" sz="1800" spc="-15" dirty="0">
                <a:latin typeface="+mj-lt"/>
                <a:cs typeface="Times New Roman" panose="02020603050405020304" pitchFamily="18" charset="0"/>
              </a:rPr>
              <a:t> </a:t>
            </a:r>
            <a:r>
              <a:rPr lang="en-US" sz="1800" dirty="0">
                <a:latin typeface="+mj-lt"/>
                <a:cs typeface="Times New Roman" panose="02020603050405020304" pitchFamily="18" charset="0"/>
              </a:rPr>
              <a:t>node</a:t>
            </a:r>
          </a:p>
          <a:p>
            <a:pPr marL="472440" indent="-355600">
              <a:lnSpc>
                <a:spcPct val="100000"/>
              </a:lnSpc>
              <a:spcBef>
                <a:spcPts val="1300"/>
              </a:spcBef>
              <a:buChar char="●"/>
              <a:tabLst>
                <a:tab pos="473075" algn="l"/>
                <a:tab pos="473709" algn="l"/>
                <a:tab pos="885825" algn="l"/>
                <a:tab pos="1778000" algn="l"/>
                <a:tab pos="2891790" algn="l"/>
                <a:tab pos="3745229" algn="l"/>
                <a:tab pos="4314190" algn="l"/>
                <a:tab pos="4878070" algn="l"/>
                <a:tab pos="5203825" algn="l"/>
                <a:tab pos="5938520" algn="l"/>
                <a:tab pos="6377940" algn="l"/>
                <a:tab pos="7141209" algn="l"/>
                <a:tab pos="7903845" algn="l"/>
              </a:tabLst>
            </a:pPr>
            <a:r>
              <a:rPr lang="en-US" spc="-5" dirty="0">
                <a:latin typeface="+mj-lt"/>
                <a:cs typeface="Times New Roman" panose="02020603050405020304" pitchFamily="18" charset="0"/>
              </a:rPr>
              <a:t>T</a:t>
            </a:r>
            <a:r>
              <a:rPr lang="en-US" dirty="0">
                <a:latin typeface="+mj-lt"/>
                <a:cs typeface="Times New Roman" panose="02020603050405020304" pitchFamily="18" charset="0"/>
              </a:rPr>
              <a:t>o	pr</a:t>
            </a:r>
            <a:r>
              <a:rPr lang="en-US" spc="-20" dirty="0">
                <a:latin typeface="+mj-lt"/>
                <a:cs typeface="Times New Roman" panose="02020603050405020304" pitchFamily="18" charset="0"/>
              </a:rPr>
              <a:t>e</a:t>
            </a:r>
            <a:r>
              <a:rPr lang="en-US" dirty="0">
                <a:latin typeface="+mj-lt"/>
                <a:cs typeface="Times New Roman" panose="02020603050405020304" pitchFamily="18" charset="0"/>
              </a:rPr>
              <a:t>ve</a:t>
            </a:r>
            <a:r>
              <a:rPr lang="en-US" spc="5" dirty="0">
                <a:latin typeface="+mj-lt"/>
                <a:cs typeface="Times New Roman" panose="02020603050405020304" pitchFamily="18" charset="0"/>
              </a:rPr>
              <a:t>n</a:t>
            </a:r>
            <a:r>
              <a:rPr lang="en-US" dirty="0">
                <a:latin typeface="+mj-lt"/>
                <a:cs typeface="Times New Roman" panose="02020603050405020304" pitchFamily="18" charset="0"/>
              </a:rPr>
              <a:t>t	</a:t>
            </a:r>
            <a:r>
              <a:rPr lang="en-US" spc="-25" dirty="0">
                <a:latin typeface="+mj-lt"/>
                <a:cs typeface="Times New Roman" panose="02020603050405020304" pitchFamily="18" charset="0"/>
              </a:rPr>
              <a:t>m</a:t>
            </a:r>
            <a:r>
              <a:rPr lang="en-US" dirty="0">
                <a:latin typeface="+mj-lt"/>
                <a:cs typeface="Times New Roman" panose="02020603050405020304" pitchFamily="18" charset="0"/>
              </a:rPr>
              <a:t>a</a:t>
            </a:r>
            <a:r>
              <a:rPr lang="en-US" spc="-10" dirty="0">
                <a:latin typeface="+mj-lt"/>
                <a:cs typeface="Times New Roman" panose="02020603050405020304" pitchFamily="18" charset="0"/>
              </a:rPr>
              <a:t>l</a:t>
            </a:r>
            <a:r>
              <a:rPr lang="en-US" dirty="0">
                <a:latin typeface="+mj-lt"/>
                <a:cs typeface="Times New Roman" panose="02020603050405020304" pitchFamily="18" charset="0"/>
              </a:rPr>
              <a:t>i</a:t>
            </a:r>
            <a:r>
              <a:rPr lang="en-US" spc="-10" dirty="0">
                <a:latin typeface="+mj-lt"/>
                <a:cs typeface="Times New Roman" panose="02020603050405020304" pitchFamily="18" charset="0"/>
              </a:rPr>
              <a:t>c</a:t>
            </a:r>
            <a:r>
              <a:rPr lang="en-US" dirty="0">
                <a:latin typeface="+mj-lt"/>
                <a:cs typeface="Times New Roman" panose="02020603050405020304" pitchFamily="18" charset="0"/>
              </a:rPr>
              <a:t>i</a:t>
            </a:r>
            <a:r>
              <a:rPr lang="en-US" spc="-15" dirty="0">
                <a:latin typeface="+mj-lt"/>
                <a:cs typeface="Times New Roman" panose="02020603050405020304" pitchFamily="18" charset="0"/>
              </a:rPr>
              <a:t>o</a:t>
            </a:r>
            <a:r>
              <a:rPr lang="en-US" dirty="0">
                <a:latin typeface="+mj-lt"/>
                <a:cs typeface="Times New Roman" panose="02020603050405020304" pitchFamily="18" charset="0"/>
              </a:rPr>
              <a:t>us	c</a:t>
            </a:r>
            <a:r>
              <a:rPr lang="en-US" spc="-20" dirty="0">
                <a:latin typeface="+mj-lt"/>
                <a:cs typeface="Times New Roman" panose="02020603050405020304" pitchFamily="18" charset="0"/>
              </a:rPr>
              <a:t>l</a:t>
            </a:r>
            <a:r>
              <a:rPr lang="en-US" dirty="0">
                <a:latin typeface="+mj-lt"/>
                <a:cs typeface="Times New Roman" panose="02020603050405020304" pitchFamily="18" charset="0"/>
              </a:rPr>
              <a:t>i</a:t>
            </a:r>
            <a:r>
              <a:rPr lang="en-US" spc="-10" dirty="0">
                <a:latin typeface="+mj-lt"/>
                <a:cs typeface="Times New Roman" panose="02020603050405020304" pitchFamily="18" charset="0"/>
              </a:rPr>
              <a:t>e</a:t>
            </a:r>
            <a:r>
              <a:rPr lang="en-US" dirty="0">
                <a:latin typeface="+mj-lt"/>
                <a:cs typeface="Times New Roman" panose="02020603050405020304" pitchFamily="18" charset="0"/>
              </a:rPr>
              <a:t>n</a:t>
            </a:r>
            <a:r>
              <a:rPr lang="en-US" spc="-15" dirty="0">
                <a:latin typeface="+mj-lt"/>
                <a:cs typeface="Times New Roman" panose="02020603050405020304" pitchFamily="18" charset="0"/>
              </a:rPr>
              <a:t>t</a:t>
            </a:r>
            <a:r>
              <a:rPr lang="en-US" dirty="0">
                <a:latin typeface="+mj-lt"/>
                <a:cs typeface="Times New Roman" panose="02020603050405020304" pitchFamily="18" charset="0"/>
              </a:rPr>
              <a:t>s,	who	</a:t>
            </a:r>
            <a:r>
              <a:rPr lang="en-US" spc="-20" dirty="0">
                <a:latin typeface="+mj-lt"/>
                <a:cs typeface="Times New Roman" panose="02020603050405020304" pitchFamily="18" charset="0"/>
              </a:rPr>
              <a:t>t</a:t>
            </a:r>
            <a:r>
              <a:rPr lang="en-US" dirty="0">
                <a:latin typeface="+mj-lt"/>
                <a:cs typeface="Times New Roman" panose="02020603050405020304" pitchFamily="18" charset="0"/>
              </a:rPr>
              <a:t>ri</a:t>
            </a:r>
            <a:r>
              <a:rPr lang="en-US" spc="-15" dirty="0">
                <a:latin typeface="+mj-lt"/>
                <a:cs typeface="Times New Roman" panose="02020603050405020304" pitchFamily="18" charset="0"/>
              </a:rPr>
              <a:t>e</a:t>
            </a:r>
            <a:r>
              <a:rPr lang="en-US" dirty="0">
                <a:latin typeface="+mj-lt"/>
                <a:cs typeface="Times New Roman" panose="02020603050405020304" pitchFamily="18" charset="0"/>
              </a:rPr>
              <a:t>s	</a:t>
            </a:r>
            <a:r>
              <a:rPr lang="en-US" spc="-20" dirty="0">
                <a:latin typeface="+mj-lt"/>
                <a:cs typeface="Times New Roman" panose="02020603050405020304" pitchFamily="18" charset="0"/>
              </a:rPr>
              <a:t>t</a:t>
            </a:r>
            <a:r>
              <a:rPr lang="en-US" dirty="0">
                <a:latin typeface="+mj-lt"/>
                <a:cs typeface="Times New Roman" panose="02020603050405020304" pitchFamily="18" charset="0"/>
              </a:rPr>
              <a:t>o	a</a:t>
            </a:r>
            <a:r>
              <a:rPr lang="en-US" spc="-10" dirty="0">
                <a:latin typeface="+mj-lt"/>
                <a:cs typeface="Times New Roman" panose="02020603050405020304" pitchFamily="18" charset="0"/>
              </a:rPr>
              <a:t>t</a:t>
            </a:r>
            <a:r>
              <a:rPr lang="en-US" dirty="0">
                <a:latin typeface="+mj-lt"/>
                <a:cs typeface="Times New Roman" panose="02020603050405020304" pitchFamily="18" charset="0"/>
              </a:rPr>
              <a:t>t</a:t>
            </a:r>
            <a:r>
              <a:rPr lang="en-US" spc="-10" dirty="0">
                <a:latin typeface="+mj-lt"/>
                <a:cs typeface="Times New Roman" panose="02020603050405020304" pitchFamily="18" charset="0"/>
              </a:rPr>
              <a:t>a</a:t>
            </a:r>
            <a:r>
              <a:rPr lang="en-US" spc="-15" dirty="0">
                <a:latin typeface="+mj-lt"/>
                <a:cs typeface="Times New Roman" panose="02020603050405020304" pitchFamily="18" charset="0"/>
              </a:rPr>
              <a:t>c</a:t>
            </a:r>
            <a:r>
              <a:rPr lang="en-US" dirty="0">
                <a:latin typeface="+mj-lt"/>
                <a:cs typeface="Times New Roman" panose="02020603050405020304" pitchFamily="18" charset="0"/>
              </a:rPr>
              <a:t>k	the	g</a:t>
            </a:r>
            <a:r>
              <a:rPr lang="en-US" spc="-15" dirty="0">
                <a:latin typeface="+mj-lt"/>
                <a:cs typeface="Times New Roman" panose="02020603050405020304" pitchFamily="18" charset="0"/>
              </a:rPr>
              <a:t>l</a:t>
            </a:r>
            <a:r>
              <a:rPr lang="en-US" dirty="0">
                <a:latin typeface="+mj-lt"/>
                <a:cs typeface="Times New Roman" panose="02020603050405020304" pitchFamily="18" charset="0"/>
              </a:rPr>
              <a:t>obal	</a:t>
            </a:r>
            <a:r>
              <a:rPr lang="en-US" spc="-25" dirty="0">
                <a:latin typeface="+mj-lt"/>
                <a:cs typeface="Times New Roman" panose="02020603050405020304" pitchFamily="18" charset="0"/>
              </a:rPr>
              <a:t>m</a:t>
            </a:r>
            <a:r>
              <a:rPr lang="en-US" dirty="0">
                <a:latin typeface="+mj-lt"/>
                <a:cs typeface="Times New Roman" panose="02020603050405020304" pitchFamily="18" charset="0"/>
              </a:rPr>
              <a:t>o</a:t>
            </a:r>
            <a:r>
              <a:rPr lang="en-US" spc="10" dirty="0">
                <a:latin typeface="+mj-lt"/>
                <a:cs typeface="Times New Roman" panose="02020603050405020304" pitchFamily="18" charset="0"/>
              </a:rPr>
              <a:t>d</a:t>
            </a:r>
            <a:r>
              <a:rPr lang="en-US" dirty="0">
                <a:latin typeface="+mj-lt"/>
                <a:cs typeface="Times New Roman" panose="02020603050405020304" pitchFamily="18" charset="0"/>
              </a:rPr>
              <a:t>el	with</a:t>
            </a:r>
          </a:p>
          <a:p>
            <a:pPr marL="129540" indent="0">
              <a:lnSpc>
                <a:spcPct val="100000"/>
              </a:lnSpc>
              <a:spcBef>
                <a:spcPts val="120"/>
              </a:spcBef>
              <a:buNone/>
            </a:pPr>
            <a:r>
              <a:rPr lang="en-US" dirty="0">
                <a:latin typeface="+mj-lt"/>
                <a:cs typeface="Times New Roman" panose="02020603050405020304" pitchFamily="18" charset="0"/>
              </a:rPr>
              <a:t>      incorrect</a:t>
            </a:r>
            <a:r>
              <a:rPr lang="en-US" spc="-55" dirty="0">
                <a:latin typeface="+mj-lt"/>
                <a:cs typeface="Times New Roman" panose="02020603050405020304" pitchFamily="18" charset="0"/>
              </a:rPr>
              <a:t> </a:t>
            </a:r>
            <a:r>
              <a:rPr lang="en-US" dirty="0">
                <a:latin typeface="+mj-lt"/>
                <a:cs typeface="Times New Roman" panose="02020603050405020304" pitchFamily="18" charset="0"/>
              </a:rPr>
              <a:t>gradients</a:t>
            </a:r>
            <a:r>
              <a:rPr lang="en-US" spc="-45" dirty="0">
                <a:latin typeface="+mj-lt"/>
                <a:cs typeface="Times New Roman" panose="02020603050405020304" pitchFamily="18" charset="0"/>
              </a:rPr>
              <a:t> </a:t>
            </a:r>
            <a:r>
              <a:rPr lang="en-US" dirty="0">
                <a:latin typeface="+mj-lt"/>
                <a:cs typeface="Times New Roman" panose="02020603050405020304" pitchFamily="18" charset="0"/>
              </a:rPr>
              <a:t>(Byzantine</a:t>
            </a:r>
            <a:r>
              <a:rPr lang="en-US" spc="-25" dirty="0">
                <a:latin typeface="+mj-lt"/>
                <a:cs typeface="Times New Roman" panose="02020603050405020304" pitchFamily="18" charset="0"/>
              </a:rPr>
              <a:t> </a:t>
            </a:r>
            <a:r>
              <a:rPr lang="en-US" spc="-5" dirty="0">
                <a:latin typeface="+mj-lt"/>
                <a:cs typeface="Times New Roman" panose="02020603050405020304" pitchFamily="18" charset="0"/>
              </a:rPr>
              <a:t>Imposter)</a:t>
            </a:r>
          </a:p>
          <a:p>
            <a:pPr marL="472440" marR="5080" indent="-355600">
              <a:lnSpc>
                <a:spcPct val="105000"/>
              </a:lnSpc>
              <a:spcBef>
                <a:spcPts val="1205"/>
              </a:spcBef>
              <a:buChar char="●"/>
              <a:tabLst>
                <a:tab pos="473075" algn="l"/>
                <a:tab pos="473709" algn="l"/>
              </a:tabLst>
            </a:pPr>
            <a:r>
              <a:rPr lang="en-US" spc="-5" dirty="0">
                <a:latin typeface="+mj-lt"/>
                <a:cs typeface="Times New Roman" panose="02020603050405020304" pitchFamily="18" charset="0"/>
              </a:rPr>
              <a:t>To</a:t>
            </a:r>
            <a:r>
              <a:rPr lang="en-US" spc="355" dirty="0">
                <a:latin typeface="+mj-lt"/>
                <a:cs typeface="Times New Roman" panose="02020603050405020304" pitchFamily="18" charset="0"/>
              </a:rPr>
              <a:t> </a:t>
            </a:r>
            <a:r>
              <a:rPr lang="en-US" spc="-5" dirty="0">
                <a:latin typeface="+mj-lt"/>
                <a:cs typeface="Times New Roman" panose="02020603050405020304" pitchFamily="18" charset="0"/>
              </a:rPr>
              <a:t>solve</a:t>
            </a:r>
            <a:r>
              <a:rPr lang="en-US" spc="365" dirty="0">
                <a:latin typeface="+mj-lt"/>
                <a:cs typeface="Times New Roman" panose="02020603050405020304" pitchFamily="18" charset="0"/>
              </a:rPr>
              <a:t> </a:t>
            </a:r>
            <a:r>
              <a:rPr lang="en-US" spc="-5" dirty="0">
                <a:latin typeface="+mj-lt"/>
                <a:cs typeface="Times New Roman" panose="02020603050405020304" pitchFamily="18" charset="0"/>
              </a:rPr>
              <a:t>the</a:t>
            </a:r>
            <a:r>
              <a:rPr lang="en-US" spc="355" dirty="0">
                <a:latin typeface="+mj-lt"/>
                <a:cs typeface="Times New Roman" panose="02020603050405020304" pitchFamily="18" charset="0"/>
              </a:rPr>
              <a:t> </a:t>
            </a:r>
            <a:r>
              <a:rPr lang="en-US" spc="-10" dirty="0">
                <a:latin typeface="+mj-lt"/>
                <a:cs typeface="Times New Roman" panose="02020603050405020304" pitchFamily="18" charset="0"/>
              </a:rPr>
              <a:t>issue</a:t>
            </a:r>
            <a:r>
              <a:rPr lang="en-US" spc="350" dirty="0">
                <a:latin typeface="+mj-lt"/>
                <a:cs typeface="Times New Roman" panose="02020603050405020304" pitchFamily="18" charset="0"/>
              </a:rPr>
              <a:t> </a:t>
            </a:r>
            <a:r>
              <a:rPr lang="en-US" dirty="0">
                <a:latin typeface="+mj-lt"/>
                <a:cs typeface="Times New Roman" panose="02020603050405020304" pitchFamily="18" charset="0"/>
              </a:rPr>
              <a:t>of</a:t>
            </a:r>
            <a:r>
              <a:rPr lang="en-US" spc="345" dirty="0">
                <a:latin typeface="+mj-lt"/>
                <a:cs typeface="Times New Roman" panose="02020603050405020304" pitchFamily="18" charset="0"/>
              </a:rPr>
              <a:t> </a:t>
            </a:r>
            <a:r>
              <a:rPr lang="en-US" spc="-5" dirty="0">
                <a:latin typeface="+mj-lt"/>
                <a:cs typeface="Times New Roman" panose="02020603050405020304" pitchFamily="18" charset="0"/>
              </a:rPr>
              <a:t>expensive</a:t>
            </a:r>
            <a:r>
              <a:rPr lang="en-US" spc="345" dirty="0">
                <a:latin typeface="+mj-lt"/>
                <a:cs typeface="Times New Roman" panose="02020603050405020304" pitchFamily="18" charset="0"/>
              </a:rPr>
              <a:t> </a:t>
            </a:r>
            <a:r>
              <a:rPr lang="en-US" spc="-5" dirty="0">
                <a:latin typeface="+mj-lt"/>
                <a:cs typeface="Times New Roman" panose="02020603050405020304" pitchFamily="18" charset="0"/>
              </a:rPr>
              <a:t>communication</a:t>
            </a:r>
            <a:r>
              <a:rPr lang="en-US" spc="365" dirty="0">
                <a:latin typeface="+mj-lt"/>
                <a:cs typeface="Times New Roman" panose="02020603050405020304" pitchFamily="18" charset="0"/>
              </a:rPr>
              <a:t> </a:t>
            </a:r>
            <a:r>
              <a:rPr lang="en-US" spc="-5" dirty="0">
                <a:latin typeface="+mj-lt"/>
                <a:cs typeface="Times New Roman" panose="02020603050405020304" pitchFamily="18" charset="0"/>
              </a:rPr>
              <a:t>where</a:t>
            </a:r>
            <a:r>
              <a:rPr lang="en-US" spc="340" dirty="0">
                <a:latin typeface="+mj-lt"/>
                <a:cs typeface="Times New Roman" panose="02020603050405020304" pitchFamily="18" charset="0"/>
              </a:rPr>
              <a:t> </a:t>
            </a:r>
            <a:r>
              <a:rPr lang="en-US" spc="-5" dirty="0">
                <a:latin typeface="+mj-lt"/>
                <a:cs typeface="Times New Roman" panose="02020603050405020304" pitchFamily="18" charset="0"/>
              </a:rPr>
              <a:t>each</a:t>
            </a:r>
            <a:r>
              <a:rPr lang="en-US" spc="360" dirty="0">
                <a:latin typeface="+mj-lt"/>
                <a:cs typeface="Times New Roman" panose="02020603050405020304" pitchFamily="18" charset="0"/>
              </a:rPr>
              <a:t> </a:t>
            </a:r>
            <a:r>
              <a:rPr lang="en-US" spc="-5" dirty="0">
                <a:latin typeface="+mj-lt"/>
                <a:cs typeface="Times New Roman" panose="02020603050405020304" pitchFamily="18" charset="0"/>
              </a:rPr>
              <a:t>training</a:t>
            </a:r>
            <a:r>
              <a:rPr lang="en-US" spc="350" dirty="0">
                <a:latin typeface="+mj-lt"/>
                <a:cs typeface="Times New Roman" panose="02020603050405020304" pitchFamily="18" charset="0"/>
              </a:rPr>
              <a:t> </a:t>
            </a:r>
            <a:r>
              <a:rPr lang="en-US" dirty="0">
                <a:latin typeface="+mj-lt"/>
                <a:cs typeface="Times New Roman" panose="02020603050405020304" pitchFamily="18" charset="0"/>
              </a:rPr>
              <a:t>node </a:t>
            </a:r>
            <a:r>
              <a:rPr lang="en-US" spc="-484" dirty="0">
                <a:latin typeface="+mj-lt"/>
                <a:cs typeface="Times New Roman" panose="02020603050405020304" pitchFamily="18" charset="0"/>
              </a:rPr>
              <a:t> </a:t>
            </a:r>
            <a:r>
              <a:rPr lang="en-US" dirty="0">
                <a:latin typeface="+mj-lt"/>
                <a:cs typeface="Times New Roman" panose="02020603050405020304" pitchFamily="18" charset="0"/>
              </a:rPr>
              <a:t>shares</a:t>
            </a:r>
            <a:r>
              <a:rPr lang="en-US" spc="-30" dirty="0">
                <a:latin typeface="+mj-lt"/>
                <a:cs typeface="Times New Roman" panose="02020603050405020304" pitchFamily="18" charset="0"/>
              </a:rPr>
              <a:t> </a:t>
            </a:r>
            <a:r>
              <a:rPr lang="en-US" spc="-5" dirty="0">
                <a:latin typeface="+mj-lt"/>
                <a:cs typeface="Times New Roman" panose="02020603050405020304" pitchFamily="18" charset="0"/>
              </a:rPr>
              <a:t>its </a:t>
            </a:r>
            <a:r>
              <a:rPr lang="en-US" dirty="0">
                <a:latin typeface="+mj-lt"/>
                <a:cs typeface="Times New Roman" panose="02020603050405020304" pitchFamily="18" charset="0"/>
              </a:rPr>
              <a:t>update</a:t>
            </a:r>
            <a:r>
              <a:rPr lang="en-US" spc="-20" dirty="0">
                <a:latin typeface="+mj-lt"/>
                <a:cs typeface="Times New Roman" panose="02020603050405020304" pitchFamily="18" charset="0"/>
              </a:rPr>
              <a:t> </a:t>
            </a:r>
            <a:r>
              <a:rPr lang="en-US" dirty="0">
                <a:latin typeface="+mj-lt"/>
                <a:cs typeface="Times New Roman" panose="02020603050405020304" pitchFamily="18" charset="0"/>
              </a:rPr>
              <a:t>with</a:t>
            </a:r>
            <a:r>
              <a:rPr lang="en-US" spc="-15" dirty="0">
                <a:latin typeface="+mj-lt"/>
                <a:cs typeface="Times New Roman" panose="02020603050405020304" pitchFamily="18" charset="0"/>
              </a:rPr>
              <a:t> </a:t>
            </a:r>
            <a:r>
              <a:rPr lang="en-US" spc="-5" dirty="0">
                <a:latin typeface="+mj-lt"/>
                <a:cs typeface="Times New Roman" panose="02020603050405020304" pitchFamily="18" charset="0"/>
              </a:rPr>
              <a:t>all</a:t>
            </a:r>
            <a:r>
              <a:rPr lang="en-US" spc="-15" dirty="0">
                <a:latin typeface="+mj-lt"/>
                <a:cs typeface="Times New Roman" panose="02020603050405020304" pitchFamily="18" charset="0"/>
              </a:rPr>
              <a:t> </a:t>
            </a:r>
            <a:r>
              <a:rPr lang="en-US" dirty="0">
                <a:latin typeface="+mj-lt"/>
                <a:cs typeface="Times New Roman" panose="02020603050405020304" pitchFamily="18" charset="0"/>
              </a:rPr>
              <a:t>the</a:t>
            </a:r>
            <a:r>
              <a:rPr lang="en-US" spc="-10" dirty="0">
                <a:latin typeface="+mj-lt"/>
                <a:cs typeface="Times New Roman" panose="02020603050405020304" pitchFamily="18" charset="0"/>
              </a:rPr>
              <a:t> </a:t>
            </a:r>
            <a:r>
              <a:rPr lang="en-US" dirty="0">
                <a:latin typeface="+mj-lt"/>
                <a:cs typeface="Times New Roman" panose="02020603050405020304" pitchFamily="18" charset="0"/>
              </a:rPr>
              <a:t>other</a:t>
            </a:r>
            <a:r>
              <a:rPr lang="en-US" spc="-15" dirty="0">
                <a:latin typeface="+mj-lt"/>
                <a:cs typeface="Times New Roman" panose="02020603050405020304" pitchFamily="18" charset="0"/>
              </a:rPr>
              <a:t> </a:t>
            </a:r>
            <a:r>
              <a:rPr lang="en-US" dirty="0">
                <a:latin typeface="+mj-lt"/>
                <a:cs typeface="Times New Roman" panose="02020603050405020304" pitchFamily="18" charset="0"/>
              </a:rPr>
              <a:t>nodes</a:t>
            </a:r>
            <a:r>
              <a:rPr lang="en-US" spc="-25" dirty="0">
                <a:latin typeface="+mj-lt"/>
                <a:cs typeface="Times New Roman" panose="02020603050405020304" pitchFamily="18" charset="0"/>
              </a:rPr>
              <a:t> </a:t>
            </a:r>
            <a:r>
              <a:rPr lang="en-US" dirty="0">
                <a:latin typeface="+mj-lt"/>
                <a:cs typeface="Times New Roman" panose="02020603050405020304" pitchFamily="18" charset="0"/>
              </a:rPr>
              <a:t>using</a:t>
            </a:r>
            <a:r>
              <a:rPr lang="en-US" spc="-25" dirty="0">
                <a:latin typeface="+mj-lt"/>
                <a:cs typeface="Times New Roman" panose="02020603050405020304" pitchFamily="18" charset="0"/>
              </a:rPr>
              <a:t> </a:t>
            </a:r>
            <a:r>
              <a:rPr lang="en-US" dirty="0">
                <a:latin typeface="+mj-lt"/>
                <a:cs typeface="Times New Roman" panose="02020603050405020304" pitchFamily="18" charset="0"/>
              </a:rPr>
              <a:t>authority</a:t>
            </a:r>
            <a:r>
              <a:rPr lang="en-US" spc="-35" dirty="0">
                <a:latin typeface="+mj-lt"/>
                <a:cs typeface="Times New Roman" panose="02020603050405020304" pitchFamily="18" charset="0"/>
              </a:rPr>
              <a:t> </a:t>
            </a:r>
            <a:r>
              <a:rPr lang="en-US" dirty="0">
                <a:latin typeface="+mj-lt"/>
                <a:cs typeface="Times New Roman" panose="02020603050405020304" pitchFamily="18" charset="0"/>
              </a:rPr>
              <a:t>consensus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03ABA4-3A19-BD17-1BB0-AD25AFA9A565}"/>
              </a:ext>
            </a:extLst>
          </p:cNvPr>
          <p:cNvPicPr>
            <a:picLocks noChangeAspect="1"/>
          </p:cNvPicPr>
          <p:nvPr/>
        </p:nvPicPr>
        <p:blipFill>
          <a:blip r:embed="rId2"/>
          <a:stretch>
            <a:fillRect/>
          </a:stretch>
        </p:blipFill>
        <p:spPr>
          <a:xfrm>
            <a:off x="490537" y="435768"/>
            <a:ext cx="8162925" cy="3743325"/>
          </a:xfrm>
          <a:prstGeom prst="rect">
            <a:avLst/>
          </a:prstGeom>
        </p:spPr>
      </p:pic>
      <p:sp>
        <p:nvSpPr>
          <p:cNvPr id="5" name="TextBox 4">
            <a:extLst>
              <a:ext uri="{FF2B5EF4-FFF2-40B4-BE49-F238E27FC236}">
                <a16:creationId xmlns:a16="http://schemas.microsoft.com/office/drawing/2014/main" id="{A99002AE-1749-9C06-E1E7-CEFC88EA894F}"/>
              </a:ext>
            </a:extLst>
          </p:cNvPr>
          <p:cNvSpPr txBox="1"/>
          <p:nvPr/>
        </p:nvSpPr>
        <p:spPr>
          <a:xfrm>
            <a:off x="2371725" y="4307681"/>
            <a:ext cx="5479256" cy="307777"/>
          </a:xfrm>
          <a:prstGeom prst="rect">
            <a:avLst/>
          </a:prstGeom>
          <a:noFill/>
        </p:spPr>
        <p:txBody>
          <a:bodyPr wrap="square" rtlCol="0">
            <a:spAutoFit/>
          </a:bodyPr>
          <a:lstStyle/>
          <a:p>
            <a:r>
              <a:rPr lang="en-US" dirty="0"/>
              <a:t>Finally, the trained model has been downloaded</a:t>
            </a:r>
            <a:endParaRPr lang="en-IN" dirty="0"/>
          </a:p>
        </p:txBody>
      </p:sp>
    </p:spTree>
    <p:extLst>
      <p:ext uri="{BB962C8B-B14F-4D97-AF65-F5344CB8AC3E}">
        <p14:creationId xmlns:p14="http://schemas.microsoft.com/office/powerpoint/2010/main" val="3380443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FD74-A031-6511-31C8-966FB1EFABE1}"/>
              </a:ext>
            </a:extLst>
          </p:cNvPr>
          <p:cNvSpPr>
            <a:spLocks noGrp="1"/>
          </p:cNvSpPr>
          <p:nvPr>
            <p:ph type="title"/>
          </p:nvPr>
        </p:nvSpPr>
        <p:spPr>
          <a:xfrm>
            <a:off x="311700" y="245000"/>
            <a:ext cx="8520600" cy="572700"/>
          </a:xfrm>
        </p:spPr>
        <p:txBody>
          <a:bodyPr>
            <a:normAutofit fontScale="90000"/>
          </a:bodyPr>
          <a:lstStyle/>
          <a:p>
            <a:r>
              <a:rPr lang="en-US" dirty="0"/>
              <a:t>TEST CASES</a:t>
            </a:r>
            <a:endParaRPr lang="en-IN" dirty="0"/>
          </a:p>
        </p:txBody>
      </p:sp>
      <p:graphicFrame>
        <p:nvGraphicFramePr>
          <p:cNvPr id="4" name="Table 4">
            <a:extLst>
              <a:ext uri="{FF2B5EF4-FFF2-40B4-BE49-F238E27FC236}">
                <a16:creationId xmlns:a16="http://schemas.microsoft.com/office/drawing/2014/main" id="{C395BE6C-B04C-38E2-71A7-E03E50225A4E}"/>
              </a:ext>
            </a:extLst>
          </p:cNvPr>
          <p:cNvGraphicFramePr>
            <a:graphicFrameLocks noGrp="1"/>
          </p:cNvGraphicFramePr>
          <p:nvPr>
            <p:extLst>
              <p:ext uri="{D42A27DB-BD31-4B8C-83A1-F6EECF244321}">
                <p14:modId xmlns:p14="http://schemas.microsoft.com/office/powerpoint/2010/main" val="259492859"/>
              </p:ext>
            </p:extLst>
          </p:nvPr>
        </p:nvGraphicFramePr>
        <p:xfrm>
          <a:off x="491776" y="992996"/>
          <a:ext cx="7408639" cy="3708400"/>
        </p:xfrm>
        <a:graphic>
          <a:graphicData uri="http://schemas.openxmlformats.org/drawingml/2006/table">
            <a:tbl>
              <a:tblPr firstRow="1" bandRow="1">
                <a:tableStyleId>{23761B5F-4DB8-4228-8C44-EB227CE06FC1}</a:tableStyleId>
              </a:tblPr>
              <a:tblGrid>
                <a:gridCol w="952125">
                  <a:extLst>
                    <a:ext uri="{9D8B030D-6E8A-4147-A177-3AD203B41FA5}">
                      <a16:colId xmlns:a16="http://schemas.microsoft.com/office/drawing/2014/main" val="3918841364"/>
                    </a:ext>
                  </a:extLst>
                </a:gridCol>
                <a:gridCol w="5325423">
                  <a:extLst>
                    <a:ext uri="{9D8B030D-6E8A-4147-A177-3AD203B41FA5}">
                      <a16:colId xmlns:a16="http://schemas.microsoft.com/office/drawing/2014/main" val="1886107642"/>
                    </a:ext>
                  </a:extLst>
                </a:gridCol>
                <a:gridCol w="1131091">
                  <a:extLst>
                    <a:ext uri="{9D8B030D-6E8A-4147-A177-3AD203B41FA5}">
                      <a16:colId xmlns:a16="http://schemas.microsoft.com/office/drawing/2014/main" val="3779717366"/>
                    </a:ext>
                  </a:extLst>
                </a:gridCol>
              </a:tblGrid>
              <a:tr h="370840">
                <a:tc>
                  <a:txBody>
                    <a:bodyPr/>
                    <a:lstStyle/>
                    <a:p>
                      <a:r>
                        <a:rPr lang="en-US" dirty="0"/>
                        <a:t>1)</a:t>
                      </a:r>
                    </a:p>
                  </a:txBody>
                  <a:tcPr/>
                </a:tc>
                <a:tc>
                  <a:txBody>
                    <a:bodyPr/>
                    <a:lstStyle/>
                    <a:p>
                      <a:r>
                        <a:rPr lang="en-US" sz="1400" b="1" i="0" u="none" strike="noStrike" cap="none" dirty="0">
                          <a:solidFill>
                            <a:srgbClr val="000000"/>
                          </a:solidFill>
                          <a:effectLst/>
                          <a:latin typeface="Arial"/>
                          <a:ea typeface="Arial"/>
                          <a:cs typeface="Arial"/>
                          <a:sym typeface="Arial"/>
                        </a:rPr>
                        <a:t>When clients and checkers are less than or equal to 0</a:t>
                      </a:r>
                      <a:endParaRPr lang="en-IN" dirty="0"/>
                    </a:p>
                  </a:txBody>
                  <a:tcPr/>
                </a:tc>
                <a:tc>
                  <a:txBody>
                    <a:bodyPr/>
                    <a:lstStyle/>
                    <a:p>
                      <a:r>
                        <a:rPr lang="en-US" dirty="0">
                          <a:hlinkClick r:id="rId2" action="ppaction://hlinksldjump"/>
                        </a:rPr>
                        <a:t>Link</a:t>
                      </a:r>
                      <a:endParaRPr lang="en-IN" dirty="0"/>
                    </a:p>
                  </a:txBody>
                  <a:tcPr/>
                </a:tc>
                <a:extLst>
                  <a:ext uri="{0D108BD9-81ED-4DB2-BD59-A6C34878D82A}">
                    <a16:rowId xmlns:a16="http://schemas.microsoft.com/office/drawing/2014/main" val="3285114134"/>
                  </a:ext>
                </a:extLst>
              </a:tr>
              <a:tr h="370840">
                <a:tc>
                  <a:txBody>
                    <a:bodyPr/>
                    <a:lstStyle/>
                    <a:p>
                      <a:r>
                        <a:rPr lang="en-US" dirty="0"/>
                        <a:t>2</a:t>
                      </a:r>
                      <a:r>
                        <a:rPr lang="en-IN" dirty="0"/>
                        <a:t>)</a:t>
                      </a:r>
                    </a:p>
                  </a:txBody>
                  <a:tcPr/>
                </a:tc>
                <a:tc>
                  <a:txBody>
                    <a:bodyPr/>
                    <a:lstStyle/>
                    <a:p>
                      <a:r>
                        <a:rPr lang="en-US" sz="1400" b="1" i="0" u="none" strike="noStrike" cap="none" dirty="0">
                          <a:solidFill>
                            <a:srgbClr val="000000"/>
                          </a:solidFill>
                          <a:effectLst/>
                          <a:latin typeface="Arial"/>
                          <a:ea typeface="Arial"/>
                          <a:cs typeface="Arial"/>
                          <a:sym typeface="Arial"/>
                        </a:rPr>
                        <a:t>When period is 0 and the scheme is synchronous</a:t>
                      </a:r>
                      <a:endParaRPr lang="en-IN" dirty="0"/>
                    </a:p>
                  </a:txBody>
                  <a:tcPr/>
                </a:tc>
                <a:tc>
                  <a:txBody>
                    <a:bodyPr/>
                    <a:lstStyle/>
                    <a:p>
                      <a:r>
                        <a:rPr lang="en-US" dirty="0">
                          <a:hlinkClick r:id="rId3" action="ppaction://hlinksldjump"/>
                        </a:rPr>
                        <a:t>Link</a:t>
                      </a:r>
                      <a:endParaRPr lang="en-IN" dirty="0"/>
                    </a:p>
                  </a:txBody>
                  <a:tcPr/>
                </a:tc>
                <a:extLst>
                  <a:ext uri="{0D108BD9-81ED-4DB2-BD59-A6C34878D82A}">
                    <a16:rowId xmlns:a16="http://schemas.microsoft.com/office/drawing/2014/main" val="3242780518"/>
                  </a:ext>
                </a:extLst>
              </a:tr>
              <a:tr h="370840">
                <a:tc>
                  <a:txBody>
                    <a:bodyPr/>
                    <a:lstStyle/>
                    <a:p>
                      <a:r>
                        <a:rPr lang="en-US" dirty="0"/>
                        <a:t>3)</a:t>
                      </a:r>
                      <a:endParaRPr lang="en-IN" dirty="0"/>
                    </a:p>
                  </a:txBody>
                  <a:tcPr/>
                </a:tc>
                <a:tc>
                  <a:txBody>
                    <a:bodyPr/>
                    <a:lstStyle/>
                    <a:p>
                      <a:r>
                        <a:rPr lang="en-US" sz="1400" b="1" i="0" u="none" strike="noStrike" cap="none" dirty="0">
                          <a:solidFill>
                            <a:srgbClr val="000000"/>
                          </a:solidFill>
                          <a:effectLst/>
                          <a:latin typeface="Arial"/>
                          <a:ea typeface="Arial"/>
                          <a:cs typeface="Arial"/>
                          <a:sym typeface="Arial"/>
                        </a:rPr>
                        <a:t>When spot at version is left null or is filled with float value</a:t>
                      </a:r>
                      <a:endParaRPr lang="en-IN" dirty="0"/>
                    </a:p>
                  </a:txBody>
                  <a:tcPr/>
                </a:tc>
                <a:tc>
                  <a:txBody>
                    <a:bodyPr/>
                    <a:lstStyle/>
                    <a:p>
                      <a:r>
                        <a:rPr lang="en-US" dirty="0">
                          <a:hlinkClick r:id="rId4" action="ppaction://hlinksldjump"/>
                        </a:rPr>
                        <a:t>Link</a:t>
                      </a:r>
                      <a:endParaRPr lang="en-IN" dirty="0"/>
                    </a:p>
                  </a:txBody>
                  <a:tcPr/>
                </a:tc>
                <a:extLst>
                  <a:ext uri="{0D108BD9-81ED-4DB2-BD59-A6C34878D82A}">
                    <a16:rowId xmlns:a16="http://schemas.microsoft.com/office/drawing/2014/main" val="2907062742"/>
                  </a:ext>
                </a:extLst>
              </a:tr>
              <a:tr h="370840">
                <a:tc>
                  <a:txBody>
                    <a:bodyPr/>
                    <a:lstStyle/>
                    <a:p>
                      <a:r>
                        <a:rPr lang="en-US" dirty="0"/>
                        <a:t>4</a:t>
                      </a:r>
                      <a:r>
                        <a:rPr lang="en-IN" dirty="0"/>
                        <a:t>)</a:t>
                      </a:r>
                      <a:endParaRPr lang="en-US" dirty="0"/>
                    </a:p>
                  </a:txBody>
                  <a:tcPr/>
                </a:tc>
                <a:tc>
                  <a:txBody>
                    <a:bodyPr/>
                    <a:lstStyle/>
                    <a:p>
                      <a:r>
                        <a:rPr lang="en-US" sz="1400" b="1" i="0" u="none" strike="noStrike" cap="none" dirty="0">
                          <a:solidFill>
                            <a:srgbClr val="000000"/>
                          </a:solidFill>
                          <a:effectLst/>
                          <a:latin typeface="Arial"/>
                          <a:ea typeface="Arial"/>
                          <a:cs typeface="Arial"/>
                          <a:sym typeface="Arial"/>
                        </a:rPr>
                        <a:t>Force Terminating System</a:t>
                      </a:r>
                      <a:endParaRPr lang="en-IN" dirty="0"/>
                    </a:p>
                  </a:txBody>
                  <a:tcPr/>
                </a:tc>
                <a:tc>
                  <a:txBody>
                    <a:bodyPr/>
                    <a:lstStyle/>
                    <a:p>
                      <a:r>
                        <a:rPr lang="en-US" dirty="0">
                          <a:hlinkClick r:id="rId5" action="ppaction://hlinksldjump"/>
                        </a:rPr>
                        <a:t>Link</a:t>
                      </a:r>
                      <a:endParaRPr lang="en-IN" dirty="0"/>
                    </a:p>
                  </a:txBody>
                  <a:tcPr/>
                </a:tc>
                <a:extLst>
                  <a:ext uri="{0D108BD9-81ED-4DB2-BD59-A6C34878D82A}">
                    <a16:rowId xmlns:a16="http://schemas.microsoft.com/office/drawing/2014/main" val="3319730514"/>
                  </a:ext>
                </a:extLst>
              </a:tr>
              <a:tr h="370840">
                <a:tc>
                  <a:txBody>
                    <a:bodyPr/>
                    <a:lstStyle/>
                    <a:p>
                      <a:r>
                        <a:rPr lang="en-US" dirty="0"/>
                        <a:t>5)</a:t>
                      </a:r>
                      <a:endParaRPr lang="en-IN" dirty="0"/>
                    </a:p>
                  </a:txBody>
                  <a:tcPr/>
                </a:tc>
                <a:tc>
                  <a:txBody>
                    <a:bodyPr/>
                    <a:lstStyle/>
                    <a:p>
                      <a:r>
                        <a:rPr lang="en-US" sz="1400" b="1" i="0" u="none" strike="noStrike" cap="none" dirty="0">
                          <a:solidFill>
                            <a:srgbClr val="000000"/>
                          </a:solidFill>
                          <a:effectLst/>
                          <a:latin typeface="Arial"/>
                          <a:ea typeface="Arial"/>
                          <a:cs typeface="Arial"/>
                          <a:sym typeface="Arial"/>
                        </a:rPr>
                        <a:t>Synchronization policy</a:t>
                      </a:r>
                      <a:endParaRPr lang="en-IN" dirty="0"/>
                    </a:p>
                  </a:txBody>
                  <a:tcPr/>
                </a:tc>
                <a:tc>
                  <a:txBody>
                    <a:bodyPr/>
                    <a:lstStyle/>
                    <a:p>
                      <a:r>
                        <a:rPr lang="en-US" dirty="0">
                          <a:hlinkClick r:id="rId6" action="ppaction://hlinksldjump"/>
                        </a:rPr>
                        <a:t>Link</a:t>
                      </a:r>
                      <a:endParaRPr lang="en-IN" dirty="0"/>
                    </a:p>
                  </a:txBody>
                  <a:tcPr/>
                </a:tc>
                <a:extLst>
                  <a:ext uri="{0D108BD9-81ED-4DB2-BD59-A6C34878D82A}">
                    <a16:rowId xmlns:a16="http://schemas.microsoft.com/office/drawing/2014/main" val="3830748020"/>
                  </a:ext>
                </a:extLst>
              </a:tr>
              <a:tr h="370840">
                <a:tc>
                  <a:txBody>
                    <a:bodyPr/>
                    <a:lstStyle/>
                    <a:p>
                      <a:r>
                        <a:rPr lang="en-US" dirty="0"/>
                        <a:t>6)</a:t>
                      </a:r>
                      <a:endParaRPr lang="en-IN" dirty="0"/>
                    </a:p>
                  </a:txBody>
                  <a:tcPr/>
                </a:tc>
                <a:tc>
                  <a:txBody>
                    <a:bodyPr/>
                    <a:lstStyle/>
                    <a:p>
                      <a:r>
                        <a:rPr lang="en-US" sz="1400" b="1" i="0" u="none" strike="noStrike" cap="none" dirty="0">
                          <a:solidFill>
                            <a:srgbClr val="000000"/>
                          </a:solidFill>
                          <a:effectLst/>
                          <a:latin typeface="Arial"/>
                          <a:ea typeface="Arial"/>
                          <a:cs typeface="Arial"/>
                          <a:sym typeface="Arial"/>
                        </a:rPr>
                        <a:t>Sync Signal Propagation</a:t>
                      </a:r>
                      <a:endParaRPr lang="en-IN" dirty="0"/>
                    </a:p>
                  </a:txBody>
                  <a:tcPr/>
                </a:tc>
                <a:tc>
                  <a:txBody>
                    <a:bodyPr/>
                    <a:lstStyle/>
                    <a:p>
                      <a:r>
                        <a:rPr lang="en-US" dirty="0">
                          <a:hlinkClick r:id="rId7" action="ppaction://hlinksldjump"/>
                        </a:rPr>
                        <a:t>Link</a:t>
                      </a:r>
                      <a:endParaRPr lang="en-IN" dirty="0"/>
                    </a:p>
                  </a:txBody>
                  <a:tcPr/>
                </a:tc>
                <a:extLst>
                  <a:ext uri="{0D108BD9-81ED-4DB2-BD59-A6C34878D82A}">
                    <a16:rowId xmlns:a16="http://schemas.microsoft.com/office/drawing/2014/main" val="3524635740"/>
                  </a:ext>
                </a:extLst>
              </a:tr>
              <a:tr h="370840">
                <a:tc>
                  <a:txBody>
                    <a:bodyPr/>
                    <a:lstStyle/>
                    <a:p>
                      <a:r>
                        <a:rPr lang="en-US" dirty="0"/>
                        <a:t>7)</a:t>
                      </a:r>
                      <a:endParaRPr lang="en-IN" dirty="0"/>
                    </a:p>
                  </a:txBody>
                  <a:tcPr/>
                </a:tc>
                <a:tc>
                  <a:txBody>
                    <a:bodyPr/>
                    <a:lstStyle/>
                    <a:p>
                      <a:r>
                        <a:rPr lang="en-US" sz="1400" b="1" i="0" u="none" strike="noStrike" cap="none" dirty="0">
                          <a:solidFill>
                            <a:srgbClr val="000000"/>
                          </a:solidFill>
                          <a:effectLst/>
                          <a:latin typeface="Arial"/>
                          <a:ea typeface="Arial"/>
                          <a:cs typeface="Arial"/>
                          <a:sym typeface="Arial"/>
                        </a:rPr>
                        <a:t>Sending Model Parameters</a:t>
                      </a:r>
                      <a:endParaRPr lang="en-IN" dirty="0"/>
                    </a:p>
                  </a:txBody>
                  <a:tcPr/>
                </a:tc>
                <a:tc>
                  <a:txBody>
                    <a:bodyPr/>
                    <a:lstStyle/>
                    <a:p>
                      <a:r>
                        <a:rPr lang="en-US" dirty="0">
                          <a:hlinkClick r:id="rId8" action="ppaction://hlinksldjump"/>
                        </a:rPr>
                        <a:t>Link</a:t>
                      </a:r>
                      <a:endParaRPr lang="en-IN" dirty="0"/>
                    </a:p>
                  </a:txBody>
                  <a:tcPr/>
                </a:tc>
                <a:extLst>
                  <a:ext uri="{0D108BD9-81ED-4DB2-BD59-A6C34878D82A}">
                    <a16:rowId xmlns:a16="http://schemas.microsoft.com/office/drawing/2014/main" val="113849206"/>
                  </a:ext>
                </a:extLst>
              </a:tr>
              <a:tr h="370840">
                <a:tc>
                  <a:txBody>
                    <a:bodyPr/>
                    <a:lstStyle/>
                    <a:p>
                      <a:r>
                        <a:rPr lang="en-US" dirty="0"/>
                        <a:t>8)</a:t>
                      </a:r>
                      <a:endParaRPr lang="en-IN" dirty="0"/>
                    </a:p>
                  </a:txBody>
                  <a:tcPr/>
                </a:tc>
                <a:tc>
                  <a:txBody>
                    <a:bodyPr/>
                    <a:lstStyle/>
                    <a:p>
                      <a:r>
                        <a:rPr lang="en-US" sz="1400" b="1" i="0" u="none" strike="noStrike" cap="none" dirty="0">
                          <a:solidFill>
                            <a:srgbClr val="000000"/>
                          </a:solidFill>
                          <a:effectLst/>
                          <a:latin typeface="Arial"/>
                          <a:ea typeface="Arial"/>
                          <a:cs typeface="Arial"/>
                          <a:sym typeface="Arial"/>
                        </a:rPr>
                        <a:t>Validating Model Parameters</a:t>
                      </a:r>
                      <a:endParaRPr lang="en-IN" dirty="0"/>
                    </a:p>
                  </a:txBody>
                  <a:tcPr/>
                </a:tc>
                <a:tc>
                  <a:txBody>
                    <a:bodyPr/>
                    <a:lstStyle/>
                    <a:p>
                      <a:r>
                        <a:rPr lang="en-US" dirty="0">
                          <a:hlinkClick r:id="rId9" action="ppaction://hlinksldjump"/>
                        </a:rPr>
                        <a:t>Link</a:t>
                      </a:r>
                      <a:endParaRPr lang="en-IN" dirty="0"/>
                    </a:p>
                  </a:txBody>
                  <a:tcPr/>
                </a:tc>
                <a:extLst>
                  <a:ext uri="{0D108BD9-81ED-4DB2-BD59-A6C34878D82A}">
                    <a16:rowId xmlns:a16="http://schemas.microsoft.com/office/drawing/2014/main" val="4209006839"/>
                  </a:ext>
                </a:extLst>
              </a:tr>
              <a:tr h="370840">
                <a:tc>
                  <a:txBody>
                    <a:bodyPr/>
                    <a:lstStyle/>
                    <a:p>
                      <a:r>
                        <a:rPr lang="en-US" dirty="0"/>
                        <a:t>9)</a:t>
                      </a:r>
                      <a:endParaRPr lang="en-IN" dirty="0"/>
                    </a:p>
                  </a:txBody>
                  <a:tcPr/>
                </a:tc>
                <a:tc>
                  <a:txBody>
                    <a:bodyPr/>
                    <a:lstStyle/>
                    <a:p>
                      <a:r>
                        <a:rPr lang="en-US" sz="1400" b="1" i="0" u="none" strike="noStrike" cap="none" dirty="0">
                          <a:solidFill>
                            <a:srgbClr val="000000"/>
                          </a:solidFill>
                          <a:effectLst/>
                          <a:latin typeface="Arial"/>
                          <a:ea typeface="Arial"/>
                          <a:cs typeface="Arial"/>
                          <a:sym typeface="Arial"/>
                        </a:rPr>
                        <a:t>Releasing New Model</a:t>
                      </a:r>
                      <a:endParaRPr lang="en-IN" dirty="0"/>
                    </a:p>
                  </a:txBody>
                  <a:tcPr/>
                </a:tc>
                <a:tc>
                  <a:txBody>
                    <a:bodyPr/>
                    <a:lstStyle/>
                    <a:p>
                      <a:r>
                        <a:rPr lang="en-US" dirty="0">
                          <a:hlinkClick r:id="rId10" action="ppaction://hlinksldjump"/>
                        </a:rPr>
                        <a:t>Link</a:t>
                      </a:r>
                      <a:endParaRPr lang="en-IN" dirty="0"/>
                    </a:p>
                  </a:txBody>
                  <a:tcPr/>
                </a:tc>
                <a:extLst>
                  <a:ext uri="{0D108BD9-81ED-4DB2-BD59-A6C34878D82A}">
                    <a16:rowId xmlns:a16="http://schemas.microsoft.com/office/drawing/2014/main" val="720207505"/>
                  </a:ext>
                </a:extLst>
              </a:tr>
              <a:tr h="370840">
                <a:tc>
                  <a:txBody>
                    <a:bodyPr/>
                    <a:lstStyle/>
                    <a:p>
                      <a:r>
                        <a:rPr lang="en-US" dirty="0"/>
                        <a:t>10)</a:t>
                      </a:r>
                      <a:endParaRPr lang="en-IN" dirty="0"/>
                    </a:p>
                  </a:txBody>
                  <a:tcPr/>
                </a:tc>
                <a:tc>
                  <a:txBody>
                    <a:bodyPr/>
                    <a:lstStyle/>
                    <a:p>
                      <a:r>
                        <a:rPr lang="en-US" sz="1400" b="1" i="0" u="none" strike="noStrike" cap="none" dirty="0">
                          <a:solidFill>
                            <a:srgbClr val="000000"/>
                          </a:solidFill>
                          <a:effectLst/>
                          <a:latin typeface="Arial"/>
                          <a:ea typeface="Arial"/>
                          <a:cs typeface="Arial"/>
                          <a:sym typeface="Arial"/>
                        </a:rPr>
                        <a:t>Reflecting model update in frontend</a:t>
                      </a:r>
                      <a:endParaRPr lang="en-IN" dirty="0"/>
                    </a:p>
                  </a:txBody>
                  <a:tcPr/>
                </a:tc>
                <a:tc>
                  <a:txBody>
                    <a:bodyPr/>
                    <a:lstStyle/>
                    <a:p>
                      <a:r>
                        <a:rPr lang="en-US" dirty="0">
                          <a:hlinkClick r:id="rId11" action="ppaction://hlinksldjump"/>
                        </a:rPr>
                        <a:t>Link</a:t>
                      </a:r>
                      <a:endParaRPr lang="en-IN" dirty="0"/>
                    </a:p>
                  </a:txBody>
                  <a:tcPr/>
                </a:tc>
                <a:extLst>
                  <a:ext uri="{0D108BD9-81ED-4DB2-BD59-A6C34878D82A}">
                    <a16:rowId xmlns:a16="http://schemas.microsoft.com/office/drawing/2014/main" val="4269665883"/>
                  </a:ext>
                </a:extLst>
              </a:tr>
            </a:tbl>
          </a:graphicData>
        </a:graphic>
      </p:graphicFrame>
    </p:spTree>
    <p:extLst>
      <p:ext uri="{BB962C8B-B14F-4D97-AF65-F5344CB8AC3E}">
        <p14:creationId xmlns:p14="http://schemas.microsoft.com/office/powerpoint/2010/main" val="2616226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6" name="Picture 5">
            <a:extLst>
              <a:ext uri="{FF2B5EF4-FFF2-40B4-BE49-F238E27FC236}">
                <a16:creationId xmlns:a16="http://schemas.microsoft.com/office/drawing/2014/main" id="{392B4CCB-8B29-84C5-C3A3-FB4FE335B9F5}"/>
              </a:ext>
            </a:extLst>
          </p:cNvPr>
          <p:cNvPicPr>
            <a:picLocks noChangeAspect="1"/>
          </p:cNvPicPr>
          <p:nvPr/>
        </p:nvPicPr>
        <p:blipFill>
          <a:blip r:embed="rId3"/>
          <a:stretch>
            <a:fillRect/>
          </a:stretch>
        </p:blipFill>
        <p:spPr>
          <a:xfrm>
            <a:off x="431813" y="143052"/>
            <a:ext cx="5761817" cy="4877187"/>
          </a:xfrm>
          <a:prstGeom prst="rect">
            <a:avLst/>
          </a:prstGeom>
        </p:spPr>
      </p:pic>
      <p:sp>
        <p:nvSpPr>
          <p:cNvPr id="2" name="Rectangle 1">
            <a:extLst>
              <a:ext uri="{FF2B5EF4-FFF2-40B4-BE49-F238E27FC236}">
                <a16:creationId xmlns:a16="http://schemas.microsoft.com/office/drawing/2014/main" id="{ED2229D8-923D-94BF-CEB5-5E2BB332FE13}"/>
              </a:ext>
            </a:extLst>
          </p:cNvPr>
          <p:cNvSpPr/>
          <p:nvPr/>
        </p:nvSpPr>
        <p:spPr>
          <a:xfrm>
            <a:off x="431814" y="4738045"/>
            <a:ext cx="656304" cy="164498"/>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56D25FF8-DD20-A90C-3B7F-BD4D8F71D5CF}"/>
              </a:ext>
            </a:extLst>
          </p:cNvPr>
          <p:cNvSpPr/>
          <p:nvPr/>
        </p:nvSpPr>
        <p:spPr>
          <a:xfrm>
            <a:off x="4200525" y="1150144"/>
            <a:ext cx="4364831" cy="1135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Clients and checkers are &lt;= 0 </a:t>
            </a:r>
          </a:p>
          <a:p>
            <a:r>
              <a:rPr lang="en-US" dirty="0"/>
              <a:t>Output : Alert prompt appears if clients and checkers        are less than or equal to 0</a:t>
            </a:r>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 name="Picture 2">
            <a:extLst>
              <a:ext uri="{FF2B5EF4-FFF2-40B4-BE49-F238E27FC236}">
                <a16:creationId xmlns:a16="http://schemas.microsoft.com/office/drawing/2014/main" id="{C11F3880-3763-E1C0-5203-C1639BF99160}"/>
              </a:ext>
            </a:extLst>
          </p:cNvPr>
          <p:cNvPicPr>
            <a:picLocks noChangeAspect="1"/>
          </p:cNvPicPr>
          <p:nvPr/>
        </p:nvPicPr>
        <p:blipFill>
          <a:blip r:embed="rId3"/>
          <a:stretch>
            <a:fillRect/>
          </a:stretch>
        </p:blipFill>
        <p:spPr>
          <a:xfrm>
            <a:off x="388257" y="142018"/>
            <a:ext cx="3697653" cy="3872770"/>
          </a:xfrm>
          <a:prstGeom prst="rect">
            <a:avLst/>
          </a:prstGeom>
        </p:spPr>
      </p:pic>
      <p:pic>
        <p:nvPicPr>
          <p:cNvPr id="5" name="Picture 4">
            <a:extLst>
              <a:ext uri="{FF2B5EF4-FFF2-40B4-BE49-F238E27FC236}">
                <a16:creationId xmlns:a16="http://schemas.microsoft.com/office/drawing/2014/main" id="{0E1B50AF-86B3-E28C-99A9-73A036DB0C9F}"/>
              </a:ext>
            </a:extLst>
          </p:cNvPr>
          <p:cNvPicPr>
            <a:picLocks noChangeAspect="1"/>
          </p:cNvPicPr>
          <p:nvPr/>
        </p:nvPicPr>
        <p:blipFill>
          <a:blip r:embed="rId4"/>
          <a:stretch>
            <a:fillRect/>
          </a:stretch>
        </p:blipFill>
        <p:spPr>
          <a:xfrm>
            <a:off x="4890879" y="320925"/>
            <a:ext cx="3096141" cy="3743869"/>
          </a:xfrm>
          <a:prstGeom prst="rect">
            <a:avLst/>
          </a:prstGeom>
        </p:spPr>
      </p:pic>
      <p:sp>
        <p:nvSpPr>
          <p:cNvPr id="2" name="Rectangle 1">
            <a:extLst>
              <a:ext uri="{FF2B5EF4-FFF2-40B4-BE49-F238E27FC236}">
                <a16:creationId xmlns:a16="http://schemas.microsoft.com/office/drawing/2014/main" id="{8ED83A61-B84C-FA32-3CF3-AB7EC96D04C3}"/>
              </a:ext>
            </a:extLst>
          </p:cNvPr>
          <p:cNvSpPr/>
          <p:nvPr/>
        </p:nvSpPr>
        <p:spPr>
          <a:xfrm>
            <a:off x="474081" y="4744734"/>
            <a:ext cx="590338"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22FB211B-E9E5-72BE-7078-71643AB02F19}"/>
              </a:ext>
            </a:extLst>
          </p:cNvPr>
          <p:cNvSpPr/>
          <p:nvPr/>
        </p:nvSpPr>
        <p:spPr>
          <a:xfrm>
            <a:off x="4890879" y="4739876"/>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8C888793-4A0C-5BB9-5200-9BBC743D870A}"/>
              </a:ext>
            </a:extLst>
          </p:cNvPr>
          <p:cNvSpPr/>
          <p:nvPr/>
        </p:nvSpPr>
        <p:spPr>
          <a:xfrm>
            <a:off x="769250" y="4279106"/>
            <a:ext cx="7100887" cy="722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Synchronous scheme and period is 0 </a:t>
            </a:r>
          </a:p>
          <a:p>
            <a:r>
              <a:rPr lang="en-US" dirty="0"/>
              <a:t>Output : Alert prompt appears if period is 0 and scheme is synchronous </a:t>
            </a:r>
            <a:endParaRPr lang="en-IN" dirty="0"/>
          </a:p>
        </p:txBody>
      </p:sp>
    </p:spTree>
    <p:extLst>
      <p:ext uri="{BB962C8B-B14F-4D97-AF65-F5344CB8AC3E}">
        <p14:creationId xmlns:p14="http://schemas.microsoft.com/office/powerpoint/2010/main" val="111042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4" name="Picture 3">
            <a:extLst>
              <a:ext uri="{FF2B5EF4-FFF2-40B4-BE49-F238E27FC236}">
                <a16:creationId xmlns:a16="http://schemas.microsoft.com/office/drawing/2014/main" id="{3F006755-EB00-1F13-53F0-0B85DE23AA79}"/>
              </a:ext>
            </a:extLst>
          </p:cNvPr>
          <p:cNvPicPr>
            <a:picLocks noChangeAspect="1"/>
          </p:cNvPicPr>
          <p:nvPr/>
        </p:nvPicPr>
        <p:blipFill>
          <a:blip r:embed="rId3"/>
          <a:stretch>
            <a:fillRect/>
          </a:stretch>
        </p:blipFill>
        <p:spPr>
          <a:xfrm>
            <a:off x="161334" y="118107"/>
            <a:ext cx="4935045" cy="4570349"/>
          </a:xfrm>
          <a:prstGeom prst="rect">
            <a:avLst/>
          </a:prstGeom>
        </p:spPr>
      </p:pic>
      <p:pic>
        <p:nvPicPr>
          <p:cNvPr id="7" name="Picture 6">
            <a:extLst>
              <a:ext uri="{FF2B5EF4-FFF2-40B4-BE49-F238E27FC236}">
                <a16:creationId xmlns:a16="http://schemas.microsoft.com/office/drawing/2014/main" id="{6B46B019-DD06-7441-B661-2DA82C2F25E5}"/>
              </a:ext>
            </a:extLst>
          </p:cNvPr>
          <p:cNvPicPr>
            <a:picLocks noChangeAspect="1"/>
          </p:cNvPicPr>
          <p:nvPr/>
        </p:nvPicPr>
        <p:blipFill rotWithShape="1">
          <a:blip r:embed="rId4"/>
          <a:srcRect r="13284"/>
          <a:stretch/>
        </p:blipFill>
        <p:spPr>
          <a:xfrm>
            <a:off x="4255009" y="455044"/>
            <a:ext cx="3575563" cy="3331163"/>
          </a:xfrm>
          <a:prstGeom prst="rect">
            <a:avLst/>
          </a:prstGeom>
        </p:spPr>
      </p:pic>
      <p:sp>
        <p:nvSpPr>
          <p:cNvPr id="2" name="Rectangle 1">
            <a:extLst>
              <a:ext uri="{FF2B5EF4-FFF2-40B4-BE49-F238E27FC236}">
                <a16:creationId xmlns:a16="http://schemas.microsoft.com/office/drawing/2014/main" id="{ACDEB4E4-E096-34CB-38FB-610FABAB377D}"/>
              </a:ext>
            </a:extLst>
          </p:cNvPr>
          <p:cNvSpPr/>
          <p:nvPr/>
        </p:nvSpPr>
        <p:spPr>
          <a:xfrm>
            <a:off x="231194" y="4856920"/>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4FF107F2-5293-3BB0-1037-95E78146D4FE}"/>
              </a:ext>
            </a:extLst>
          </p:cNvPr>
          <p:cNvSpPr/>
          <p:nvPr/>
        </p:nvSpPr>
        <p:spPr>
          <a:xfrm>
            <a:off x="4255009" y="3842526"/>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9C1F3E71-F9EC-A5D4-F69D-20562A18BE51}"/>
              </a:ext>
            </a:extLst>
          </p:cNvPr>
          <p:cNvSpPr/>
          <p:nvPr/>
        </p:nvSpPr>
        <p:spPr>
          <a:xfrm>
            <a:off x="4814888" y="3842526"/>
            <a:ext cx="3971925" cy="10795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Stop at version field is left null or filled with float value </a:t>
            </a:r>
          </a:p>
          <a:p>
            <a:r>
              <a:rPr lang="en-US" dirty="0"/>
              <a:t>Output : Alert prompt appears to rectify the stop at version field</a:t>
            </a:r>
            <a:endParaRPr lang="en-IN" dirty="0"/>
          </a:p>
        </p:txBody>
      </p:sp>
    </p:spTree>
    <p:extLst>
      <p:ext uri="{BB962C8B-B14F-4D97-AF65-F5344CB8AC3E}">
        <p14:creationId xmlns:p14="http://schemas.microsoft.com/office/powerpoint/2010/main" val="1569471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 name="Picture 2">
            <a:extLst>
              <a:ext uri="{FF2B5EF4-FFF2-40B4-BE49-F238E27FC236}">
                <a16:creationId xmlns:a16="http://schemas.microsoft.com/office/drawing/2014/main" id="{3E97C8CE-918E-FE4C-30F9-AE6FEF6C5865}"/>
              </a:ext>
            </a:extLst>
          </p:cNvPr>
          <p:cNvPicPr>
            <a:picLocks noChangeAspect="1"/>
          </p:cNvPicPr>
          <p:nvPr/>
        </p:nvPicPr>
        <p:blipFill>
          <a:blip r:embed="rId3"/>
          <a:stretch>
            <a:fillRect/>
          </a:stretch>
        </p:blipFill>
        <p:spPr>
          <a:xfrm>
            <a:off x="464054" y="121443"/>
            <a:ext cx="5175697" cy="4927547"/>
          </a:xfrm>
          <a:prstGeom prst="rect">
            <a:avLst/>
          </a:prstGeom>
        </p:spPr>
      </p:pic>
      <p:sp>
        <p:nvSpPr>
          <p:cNvPr id="2" name="Rectangle 1">
            <a:extLst>
              <a:ext uri="{FF2B5EF4-FFF2-40B4-BE49-F238E27FC236}">
                <a16:creationId xmlns:a16="http://schemas.microsoft.com/office/drawing/2014/main" id="{F402BD2C-BA82-F746-4808-2161F6D77D5B}"/>
              </a:ext>
            </a:extLst>
          </p:cNvPr>
          <p:cNvSpPr/>
          <p:nvPr/>
        </p:nvSpPr>
        <p:spPr>
          <a:xfrm>
            <a:off x="3117268" y="4819388"/>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5ABDDD2A-E7AB-00D6-217E-D5E968140F23}"/>
              </a:ext>
            </a:extLst>
          </p:cNvPr>
          <p:cNvSpPr/>
          <p:nvPr/>
        </p:nvSpPr>
        <p:spPr>
          <a:xfrm>
            <a:off x="5807870" y="1314450"/>
            <a:ext cx="2993231" cy="17859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Fore kill framework instance signal sent to REST API </a:t>
            </a:r>
          </a:p>
          <a:p>
            <a:endParaRPr lang="en-US" dirty="0"/>
          </a:p>
          <a:p>
            <a:r>
              <a:rPr lang="en-US" dirty="0"/>
              <a:t>Output : The framework instance should kill and clear all the residues from blockchain</a:t>
            </a:r>
            <a:endParaRPr lang="en-IN" dirty="0"/>
          </a:p>
        </p:txBody>
      </p:sp>
    </p:spTree>
    <p:extLst>
      <p:ext uri="{BB962C8B-B14F-4D97-AF65-F5344CB8AC3E}">
        <p14:creationId xmlns:p14="http://schemas.microsoft.com/office/powerpoint/2010/main" val="2652786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4" name="Picture 3">
            <a:extLst>
              <a:ext uri="{FF2B5EF4-FFF2-40B4-BE49-F238E27FC236}">
                <a16:creationId xmlns:a16="http://schemas.microsoft.com/office/drawing/2014/main" id="{4F938DBD-4B21-AD5E-7279-32758F491A3E}"/>
              </a:ext>
            </a:extLst>
          </p:cNvPr>
          <p:cNvPicPr>
            <a:picLocks noChangeAspect="1"/>
          </p:cNvPicPr>
          <p:nvPr/>
        </p:nvPicPr>
        <p:blipFill>
          <a:blip r:embed="rId3"/>
          <a:stretch>
            <a:fillRect/>
          </a:stretch>
        </p:blipFill>
        <p:spPr>
          <a:xfrm>
            <a:off x="699001" y="120904"/>
            <a:ext cx="6277572" cy="3972465"/>
          </a:xfrm>
          <a:prstGeom prst="rect">
            <a:avLst/>
          </a:prstGeom>
        </p:spPr>
      </p:pic>
      <p:sp>
        <p:nvSpPr>
          <p:cNvPr id="2" name="Rectangle 1">
            <a:extLst>
              <a:ext uri="{FF2B5EF4-FFF2-40B4-BE49-F238E27FC236}">
                <a16:creationId xmlns:a16="http://schemas.microsoft.com/office/drawing/2014/main" id="{C59E3AD0-7C35-F765-8B26-8777E5AA80AF}"/>
              </a:ext>
            </a:extLst>
          </p:cNvPr>
          <p:cNvSpPr/>
          <p:nvPr/>
        </p:nvSpPr>
        <p:spPr>
          <a:xfrm>
            <a:off x="3603043" y="4792993"/>
            <a:ext cx="726070"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F91778F5-6ADA-C3CE-D9A7-C6CB50A0D016}"/>
              </a:ext>
            </a:extLst>
          </p:cNvPr>
          <p:cNvSpPr/>
          <p:nvPr/>
        </p:nvSpPr>
        <p:spPr>
          <a:xfrm>
            <a:off x="750094" y="4164806"/>
            <a:ext cx="6815137" cy="857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Synchronization scheme chosen from the frontend dropdown </a:t>
            </a:r>
          </a:p>
          <a:p>
            <a:r>
              <a:rPr lang="en-US" dirty="0"/>
              <a:t>Output : API correctly interprets the policy and spawns clients and checkers corresponding to the policy</a:t>
            </a:r>
            <a:endParaRPr lang="en-IN" dirty="0"/>
          </a:p>
        </p:txBody>
      </p:sp>
    </p:spTree>
    <p:extLst>
      <p:ext uri="{BB962C8B-B14F-4D97-AF65-F5344CB8AC3E}">
        <p14:creationId xmlns:p14="http://schemas.microsoft.com/office/powerpoint/2010/main" val="1075364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 name="Picture 2">
            <a:extLst>
              <a:ext uri="{FF2B5EF4-FFF2-40B4-BE49-F238E27FC236}">
                <a16:creationId xmlns:a16="http://schemas.microsoft.com/office/drawing/2014/main" id="{0B9B6CE3-9E78-0C7A-D9B1-2E8707CE421B}"/>
              </a:ext>
            </a:extLst>
          </p:cNvPr>
          <p:cNvPicPr>
            <a:picLocks noChangeAspect="1"/>
          </p:cNvPicPr>
          <p:nvPr/>
        </p:nvPicPr>
        <p:blipFill>
          <a:blip r:embed="rId3"/>
          <a:stretch>
            <a:fillRect/>
          </a:stretch>
        </p:blipFill>
        <p:spPr>
          <a:xfrm>
            <a:off x="1207546" y="65796"/>
            <a:ext cx="6960982" cy="5011907"/>
          </a:xfrm>
          <a:prstGeom prst="rect">
            <a:avLst/>
          </a:prstGeom>
        </p:spPr>
      </p:pic>
      <p:sp>
        <p:nvSpPr>
          <p:cNvPr id="2" name="Rectangle 1">
            <a:extLst>
              <a:ext uri="{FF2B5EF4-FFF2-40B4-BE49-F238E27FC236}">
                <a16:creationId xmlns:a16="http://schemas.microsoft.com/office/drawing/2014/main" id="{AFBCE427-FBCD-D417-5D39-1556F1F49BDB}"/>
              </a:ext>
            </a:extLst>
          </p:cNvPr>
          <p:cNvSpPr/>
          <p:nvPr/>
        </p:nvSpPr>
        <p:spPr>
          <a:xfrm>
            <a:off x="3124411" y="4780452"/>
            <a:ext cx="804651"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898532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4" name="Picture 3">
            <a:extLst>
              <a:ext uri="{FF2B5EF4-FFF2-40B4-BE49-F238E27FC236}">
                <a16:creationId xmlns:a16="http://schemas.microsoft.com/office/drawing/2014/main" id="{1F15CB24-C34D-55A1-78BC-5BADEE85A842}"/>
              </a:ext>
            </a:extLst>
          </p:cNvPr>
          <p:cNvPicPr>
            <a:picLocks noChangeAspect="1"/>
          </p:cNvPicPr>
          <p:nvPr/>
        </p:nvPicPr>
        <p:blipFill>
          <a:blip r:embed="rId3"/>
          <a:stretch>
            <a:fillRect/>
          </a:stretch>
        </p:blipFill>
        <p:spPr>
          <a:xfrm>
            <a:off x="86454" y="62976"/>
            <a:ext cx="6613656" cy="5017549"/>
          </a:xfrm>
          <a:prstGeom prst="rect">
            <a:avLst/>
          </a:prstGeom>
        </p:spPr>
      </p:pic>
      <p:sp>
        <p:nvSpPr>
          <p:cNvPr id="2" name="Rectangle 1">
            <a:extLst>
              <a:ext uri="{FF2B5EF4-FFF2-40B4-BE49-F238E27FC236}">
                <a16:creationId xmlns:a16="http://schemas.microsoft.com/office/drawing/2014/main" id="{68E86B3C-A6F1-6A8A-5625-CAFC2457E98B}"/>
              </a:ext>
            </a:extLst>
          </p:cNvPr>
          <p:cNvSpPr/>
          <p:nvPr/>
        </p:nvSpPr>
        <p:spPr>
          <a:xfrm>
            <a:off x="1122749" y="475408"/>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checker console</a:t>
            </a:r>
            <a:endParaRPr lang="en-IN" dirty="0"/>
          </a:p>
        </p:txBody>
      </p:sp>
      <p:sp>
        <p:nvSpPr>
          <p:cNvPr id="3" name="Rectangle 2">
            <a:extLst>
              <a:ext uri="{FF2B5EF4-FFF2-40B4-BE49-F238E27FC236}">
                <a16:creationId xmlns:a16="http://schemas.microsoft.com/office/drawing/2014/main" id="{837C0600-D229-F910-5383-C1150EADB887}"/>
              </a:ext>
            </a:extLst>
          </p:cNvPr>
          <p:cNvSpPr/>
          <p:nvPr/>
        </p:nvSpPr>
        <p:spPr>
          <a:xfrm>
            <a:off x="4228261" y="2667000"/>
            <a:ext cx="172212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#2</a:t>
            </a:r>
            <a:endParaRPr lang="en-IN" dirty="0"/>
          </a:p>
        </p:txBody>
      </p:sp>
      <p:sp>
        <p:nvSpPr>
          <p:cNvPr id="5" name="Rectangle 4">
            <a:extLst>
              <a:ext uri="{FF2B5EF4-FFF2-40B4-BE49-F238E27FC236}">
                <a16:creationId xmlns:a16="http://schemas.microsoft.com/office/drawing/2014/main" id="{CD1016A2-6235-D7BF-6EEB-FB8AFB69F939}"/>
              </a:ext>
            </a:extLst>
          </p:cNvPr>
          <p:cNvSpPr/>
          <p:nvPr/>
        </p:nvSpPr>
        <p:spPr>
          <a:xfrm>
            <a:off x="1096079" y="2674620"/>
            <a:ext cx="166878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#1</a:t>
            </a:r>
            <a:endParaRPr lang="en-IN" dirty="0"/>
          </a:p>
        </p:txBody>
      </p:sp>
      <p:sp>
        <p:nvSpPr>
          <p:cNvPr id="6" name="Rectangle 5">
            <a:extLst>
              <a:ext uri="{FF2B5EF4-FFF2-40B4-BE49-F238E27FC236}">
                <a16:creationId xmlns:a16="http://schemas.microsoft.com/office/drawing/2014/main" id="{79C472B7-2BED-ABC3-0BD4-00F4F37F4CC3}"/>
              </a:ext>
            </a:extLst>
          </p:cNvPr>
          <p:cNvSpPr/>
          <p:nvPr/>
        </p:nvSpPr>
        <p:spPr>
          <a:xfrm>
            <a:off x="4174921" y="475408"/>
            <a:ext cx="177546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Synchroniser</a:t>
            </a:r>
            <a:endParaRPr lang="en-IN" dirty="0"/>
          </a:p>
        </p:txBody>
      </p:sp>
      <p:sp>
        <p:nvSpPr>
          <p:cNvPr id="7" name="Rectangle 6">
            <a:extLst>
              <a:ext uri="{FF2B5EF4-FFF2-40B4-BE49-F238E27FC236}">
                <a16:creationId xmlns:a16="http://schemas.microsoft.com/office/drawing/2014/main" id="{37775F7C-EC2F-D76D-D72C-DB997EC2D996}"/>
              </a:ext>
            </a:extLst>
          </p:cNvPr>
          <p:cNvSpPr/>
          <p:nvPr/>
        </p:nvSpPr>
        <p:spPr>
          <a:xfrm>
            <a:off x="1069409" y="1566589"/>
            <a:ext cx="172212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Version controller</a:t>
            </a:r>
            <a:endParaRPr lang="en-IN" dirty="0"/>
          </a:p>
        </p:txBody>
      </p:sp>
      <p:sp>
        <p:nvSpPr>
          <p:cNvPr id="8" name="Rectangle 7">
            <a:extLst>
              <a:ext uri="{FF2B5EF4-FFF2-40B4-BE49-F238E27FC236}">
                <a16:creationId xmlns:a16="http://schemas.microsoft.com/office/drawing/2014/main" id="{C39AECC4-8F08-2389-23C3-F8C368E6F79A}"/>
              </a:ext>
            </a:extLst>
          </p:cNvPr>
          <p:cNvSpPr/>
          <p:nvPr/>
        </p:nvSpPr>
        <p:spPr>
          <a:xfrm>
            <a:off x="2410037" y="4850922"/>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2604DC0E-B296-8598-7B8D-4FD5483A256F}"/>
              </a:ext>
            </a:extLst>
          </p:cNvPr>
          <p:cNvSpPr/>
          <p:nvPr/>
        </p:nvSpPr>
        <p:spPr>
          <a:xfrm>
            <a:off x="6700110" y="1057274"/>
            <a:ext cx="2357436" cy="20931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Clients and checkers are created </a:t>
            </a:r>
          </a:p>
          <a:p>
            <a:endParaRPr lang="en-US" dirty="0"/>
          </a:p>
          <a:p>
            <a:r>
              <a:rPr lang="en-US" dirty="0"/>
              <a:t>Output : Clients and checkers communicate with each other and shares model updates</a:t>
            </a:r>
            <a:endParaRPr lang="en-IN" dirty="0"/>
          </a:p>
        </p:txBody>
      </p:sp>
    </p:spTree>
    <p:extLst>
      <p:ext uri="{BB962C8B-B14F-4D97-AF65-F5344CB8AC3E}">
        <p14:creationId xmlns:p14="http://schemas.microsoft.com/office/powerpoint/2010/main" val="3264550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 name="Picture 2">
            <a:extLst>
              <a:ext uri="{FF2B5EF4-FFF2-40B4-BE49-F238E27FC236}">
                <a16:creationId xmlns:a16="http://schemas.microsoft.com/office/drawing/2014/main" id="{F53776D3-D6C5-B526-9786-F20303DA089E}"/>
              </a:ext>
            </a:extLst>
          </p:cNvPr>
          <p:cNvPicPr>
            <a:picLocks noChangeAspect="1"/>
          </p:cNvPicPr>
          <p:nvPr/>
        </p:nvPicPr>
        <p:blipFill>
          <a:blip r:embed="rId3"/>
          <a:stretch>
            <a:fillRect/>
          </a:stretch>
        </p:blipFill>
        <p:spPr>
          <a:xfrm>
            <a:off x="107791" y="169358"/>
            <a:ext cx="6685280" cy="4981359"/>
          </a:xfrm>
          <a:prstGeom prst="rect">
            <a:avLst/>
          </a:prstGeom>
        </p:spPr>
      </p:pic>
      <p:sp>
        <p:nvSpPr>
          <p:cNvPr id="2" name="Rectangle 1">
            <a:extLst>
              <a:ext uri="{FF2B5EF4-FFF2-40B4-BE49-F238E27FC236}">
                <a16:creationId xmlns:a16="http://schemas.microsoft.com/office/drawing/2014/main" id="{5399821D-D575-7C74-B32E-DEAA20E2080D}"/>
              </a:ext>
            </a:extLst>
          </p:cNvPr>
          <p:cNvSpPr/>
          <p:nvPr/>
        </p:nvSpPr>
        <p:spPr>
          <a:xfrm>
            <a:off x="1064419" y="505968"/>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checker console</a:t>
            </a:r>
            <a:endParaRPr lang="en-IN" dirty="0"/>
          </a:p>
        </p:txBody>
      </p:sp>
      <p:sp>
        <p:nvSpPr>
          <p:cNvPr id="4" name="Rectangle 3">
            <a:extLst>
              <a:ext uri="{FF2B5EF4-FFF2-40B4-BE49-F238E27FC236}">
                <a16:creationId xmlns:a16="http://schemas.microsoft.com/office/drawing/2014/main" id="{E1FEB279-42A1-48D9-BB7F-D67F3E116F7A}"/>
              </a:ext>
            </a:extLst>
          </p:cNvPr>
          <p:cNvSpPr/>
          <p:nvPr/>
        </p:nvSpPr>
        <p:spPr>
          <a:xfrm>
            <a:off x="4353322" y="2723856"/>
            <a:ext cx="172212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#2</a:t>
            </a:r>
            <a:endParaRPr lang="en-IN" dirty="0"/>
          </a:p>
        </p:txBody>
      </p:sp>
      <p:sp>
        <p:nvSpPr>
          <p:cNvPr id="5" name="Rectangle 4">
            <a:extLst>
              <a:ext uri="{FF2B5EF4-FFF2-40B4-BE49-F238E27FC236}">
                <a16:creationId xmlns:a16="http://schemas.microsoft.com/office/drawing/2014/main" id="{E8BB930D-8231-3711-ED39-28FF67D2A2EE}"/>
              </a:ext>
            </a:extLst>
          </p:cNvPr>
          <p:cNvSpPr/>
          <p:nvPr/>
        </p:nvSpPr>
        <p:spPr>
          <a:xfrm>
            <a:off x="1091089" y="2731476"/>
            <a:ext cx="166878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#1</a:t>
            </a:r>
            <a:endParaRPr lang="en-IN" dirty="0"/>
          </a:p>
        </p:txBody>
      </p:sp>
      <p:sp>
        <p:nvSpPr>
          <p:cNvPr id="6" name="Rectangle 5">
            <a:extLst>
              <a:ext uri="{FF2B5EF4-FFF2-40B4-BE49-F238E27FC236}">
                <a16:creationId xmlns:a16="http://schemas.microsoft.com/office/drawing/2014/main" id="{F0FDB1CA-349F-198A-2596-EBD2009E6CD7}"/>
              </a:ext>
            </a:extLst>
          </p:cNvPr>
          <p:cNvSpPr/>
          <p:nvPr/>
        </p:nvSpPr>
        <p:spPr>
          <a:xfrm>
            <a:off x="4326652" y="506919"/>
            <a:ext cx="177546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Synchroniser</a:t>
            </a:r>
            <a:endParaRPr lang="en-IN" dirty="0"/>
          </a:p>
        </p:txBody>
      </p:sp>
      <p:sp>
        <p:nvSpPr>
          <p:cNvPr id="7" name="Rectangle 6">
            <a:extLst>
              <a:ext uri="{FF2B5EF4-FFF2-40B4-BE49-F238E27FC236}">
                <a16:creationId xmlns:a16="http://schemas.microsoft.com/office/drawing/2014/main" id="{630213AB-A154-61E1-1BA3-2370A4BF7234}"/>
              </a:ext>
            </a:extLst>
          </p:cNvPr>
          <p:cNvSpPr/>
          <p:nvPr/>
        </p:nvSpPr>
        <p:spPr>
          <a:xfrm>
            <a:off x="1064419" y="1563734"/>
            <a:ext cx="172212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Version controller</a:t>
            </a:r>
            <a:endParaRPr lang="en-IN" dirty="0"/>
          </a:p>
        </p:txBody>
      </p:sp>
      <p:sp>
        <p:nvSpPr>
          <p:cNvPr id="8" name="Rectangle 7">
            <a:extLst>
              <a:ext uri="{FF2B5EF4-FFF2-40B4-BE49-F238E27FC236}">
                <a16:creationId xmlns:a16="http://schemas.microsoft.com/office/drawing/2014/main" id="{3D8D1264-352C-6791-7317-16B46D9539EF}"/>
              </a:ext>
            </a:extLst>
          </p:cNvPr>
          <p:cNvSpPr/>
          <p:nvPr/>
        </p:nvSpPr>
        <p:spPr>
          <a:xfrm>
            <a:off x="2295970" y="4832827"/>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24F474B2-452A-C2FA-D2F2-D67FBA254AF6}"/>
              </a:ext>
            </a:extLst>
          </p:cNvPr>
          <p:cNvSpPr/>
          <p:nvPr/>
        </p:nvSpPr>
        <p:spPr>
          <a:xfrm>
            <a:off x="6793071" y="1250156"/>
            <a:ext cx="2243138" cy="20145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Clients train the model with local dataset</a:t>
            </a:r>
          </a:p>
          <a:p>
            <a:endParaRPr lang="en-US" dirty="0"/>
          </a:p>
          <a:p>
            <a:r>
              <a:rPr lang="en-US" dirty="0"/>
              <a:t>Output : Trained model updates are shared to checkers</a:t>
            </a:r>
            <a:endParaRPr lang="en-IN" dirty="0"/>
          </a:p>
        </p:txBody>
      </p:sp>
    </p:spTree>
    <p:extLst>
      <p:ext uri="{BB962C8B-B14F-4D97-AF65-F5344CB8AC3E}">
        <p14:creationId xmlns:p14="http://schemas.microsoft.com/office/powerpoint/2010/main" val="794177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6" name="object 2">
            <a:extLst>
              <a:ext uri="{FF2B5EF4-FFF2-40B4-BE49-F238E27FC236}">
                <a16:creationId xmlns:a16="http://schemas.microsoft.com/office/drawing/2014/main" id="{D644614A-F8ED-A5F2-BF75-F122EC62A8A4}"/>
              </a:ext>
            </a:extLst>
          </p:cNvPr>
          <p:cNvSpPr txBox="1">
            <a:spLocks noGrp="1"/>
          </p:cNvSpPr>
          <p:nvPr>
            <p:ph type="title"/>
          </p:nvPr>
        </p:nvSpPr>
        <p:spPr>
          <a:xfrm>
            <a:off x="385762" y="410971"/>
            <a:ext cx="4276889" cy="455894"/>
          </a:xfrm>
          <a:prstGeom prst="rect">
            <a:avLst/>
          </a:prstGeom>
        </p:spPr>
        <p:txBody>
          <a:bodyPr vert="horz" wrap="square" lIns="0" tIns="12065" rIns="0" bIns="0" rtlCol="0">
            <a:spAutoFit/>
          </a:bodyPr>
          <a:lstStyle/>
          <a:p>
            <a:pPr marL="12700">
              <a:lnSpc>
                <a:spcPct val="100000"/>
              </a:lnSpc>
              <a:spcBef>
                <a:spcPts val="95"/>
              </a:spcBef>
            </a:pPr>
            <a:r>
              <a:rPr spc="-5" dirty="0"/>
              <a:t>LITERATURE</a:t>
            </a:r>
            <a:r>
              <a:rPr spc="-60" dirty="0"/>
              <a:t> </a:t>
            </a:r>
            <a:r>
              <a:rPr spc="-5" dirty="0"/>
              <a:t>SURVEY</a:t>
            </a:r>
          </a:p>
        </p:txBody>
      </p:sp>
      <p:graphicFrame>
        <p:nvGraphicFramePr>
          <p:cNvPr id="7" name="object 3">
            <a:extLst>
              <a:ext uri="{FF2B5EF4-FFF2-40B4-BE49-F238E27FC236}">
                <a16:creationId xmlns:a16="http://schemas.microsoft.com/office/drawing/2014/main" id="{CF2B59EF-81C5-CC8D-EFC2-DE915D0075DB}"/>
              </a:ext>
            </a:extLst>
          </p:cNvPr>
          <p:cNvGraphicFramePr>
            <a:graphicFrameLocks noGrp="1"/>
          </p:cNvGraphicFramePr>
          <p:nvPr>
            <p:extLst>
              <p:ext uri="{D42A27DB-BD31-4B8C-83A1-F6EECF244321}">
                <p14:modId xmlns:p14="http://schemas.microsoft.com/office/powerpoint/2010/main" val="3669174859"/>
              </p:ext>
            </p:extLst>
          </p:nvPr>
        </p:nvGraphicFramePr>
        <p:xfrm>
          <a:off x="101749" y="1120203"/>
          <a:ext cx="8820796" cy="3156432"/>
        </p:xfrm>
        <a:graphic>
          <a:graphicData uri="http://schemas.openxmlformats.org/drawingml/2006/table">
            <a:tbl>
              <a:tblPr firstRow="1" bandRow="1">
                <a:tableStyleId>{2D5ABB26-0587-4C30-8999-92F81FD0307C}</a:tableStyleId>
              </a:tblPr>
              <a:tblGrid>
                <a:gridCol w="655468">
                  <a:extLst>
                    <a:ext uri="{9D8B030D-6E8A-4147-A177-3AD203B41FA5}">
                      <a16:colId xmlns:a16="http://schemas.microsoft.com/office/drawing/2014/main" val="20000"/>
                    </a:ext>
                  </a:extLst>
                </a:gridCol>
                <a:gridCol w="1625132">
                  <a:extLst>
                    <a:ext uri="{9D8B030D-6E8A-4147-A177-3AD203B41FA5}">
                      <a16:colId xmlns:a16="http://schemas.microsoft.com/office/drawing/2014/main" val="20001"/>
                    </a:ext>
                  </a:extLst>
                </a:gridCol>
                <a:gridCol w="3554386">
                  <a:extLst>
                    <a:ext uri="{9D8B030D-6E8A-4147-A177-3AD203B41FA5}">
                      <a16:colId xmlns:a16="http://schemas.microsoft.com/office/drawing/2014/main" val="20002"/>
                    </a:ext>
                  </a:extLst>
                </a:gridCol>
                <a:gridCol w="1650947">
                  <a:extLst>
                    <a:ext uri="{9D8B030D-6E8A-4147-A177-3AD203B41FA5}">
                      <a16:colId xmlns:a16="http://schemas.microsoft.com/office/drawing/2014/main" val="20003"/>
                    </a:ext>
                  </a:extLst>
                </a:gridCol>
                <a:gridCol w="1334863">
                  <a:extLst>
                    <a:ext uri="{9D8B030D-6E8A-4147-A177-3AD203B41FA5}">
                      <a16:colId xmlns:a16="http://schemas.microsoft.com/office/drawing/2014/main" val="20004"/>
                    </a:ext>
                  </a:extLst>
                </a:gridCol>
              </a:tblGrid>
              <a:tr h="365760">
                <a:tc>
                  <a:txBody>
                    <a:bodyPr/>
                    <a:lstStyle/>
                    <a:p>
                      <a:pPr marL="91440">
                        <a:lnSpc>
                          <a:spcPct val="100000"/>
                        </a:lnSpc>
                        <a:spcBef>
                          <a:spcPts val="685"/>
                        </a:spcBef>
                      </a:pPr>
                      <a:r>
                        <a:rPr sz="1200" b="1" spc="-5" dirty="0">
                          <a:latin typeface="Times New Roman"/>
                          <a:cs typeface="Times New Roman"/>
                        </a:rPr>
                        <a:t>SNO</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85"/>
                        </a:spcBef>
                      </a:pPr>
                      <a:r>
                        <a:rPr sz="1200" b="1" dirty="0">
                          <a:latin typeface="Times New Roman"/>
                          <a:cs typeface="Times New Roman"/>
                        </a:rPr>
                        <a:t>TITLE</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85"/>
                        </a:spcBef>
                      </a:pPr>
                      <a:r>
                        <a:rPr sz="1200" b="1" spc="-5" dirty="0">
                          <a:latin typeface="Times New Roman"/>
                          <a:cs typeface="Times New Roman"/>
                        </a:rPr>
                        <a:t>METHODOLOGY</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85"/>
                        </a:spcBef>
                      </a:pPr>
                      <a:r>
                        <a:rPr sz="1200" b="1" spc="-5" dirty="0">
                          <a:latin typeface="Times New Roman"/>
                          <a:cs typeface="Times New Roman"/>
                        </a:rPr>
                        <a:t>ADVANTAGES</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710">
                        <a:lnSpc>
                          <a:spcPct val="100000"/>
                        </a:lnSpc>
                        <a:spcBef>
                          <a:spcPts val="685"/>
                        </a:spcBef>
                      </a:pPr>
                      <a:r>
                        <a:rPr sz="1200" b="1" spc="-5" dirty="0">
                          <a:latin typeface="Times New Roman"/>
                          <a:cs typeface="Times New Roman"/>
                        </a:rPr>
                        <a:t>LIMITATIONS</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2790672">
                <a:tc>
                  <a:txBody>
                    <a:bodyPr/>
                    <a:lstStyle/>
                    <a:p>
                      <a:pPr marL="91440">
                        <a:lnSpc>
                          <a:spcPct val="100000"/>
                        </a:lnSpc>
                        <a:spcBef>
                          <a:spcPts val="685"/>
                        </a:spcBef>
                      </a:pPr>
                      <a:r>
                        <a:rPr sz="1200" b="1" dirty="0">
                          <a:latin typeface="Times New Roman"/>
                          <a:cs typeface="Times New Roman"/>
                        </a:rPr>
                        <a:t>1</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246379">
                        <a:lnSpc>
                          <a:spcPct val="114999"/>
                        </a:lnSpc>
                        <a:spcBef>
                          <a:spcPts val="500"/>
                        </a:spcBef>
                      </a:pPr>
                      <a:r>
                        <a:rPr sz="1500" spc="-5" dirty="0">
                          <a:latin typeface="Times New Roman"/>
                          <a:cs typeface="Times New Roman"/>
                        </a:rPr>
                        <a:t>Federated </a:t>
                      </a:r>
                      <a:r>
                        <a:rPr sz="1500" dirty="0">
                          <a:latin typeface="Times New Roman"/>
                          <a:cs typeface="Times New Roman"/>
                        </a:rPr>
                        <a:t> </a:t>
                      </a:r>
                      <a:r>
                        <a:rPr sz="1500" spc="-5" dirty="0">
                          <a:latin typeface="Times New Roman"/>
                          <a:cs typeface="Times New Roman"/>
                        </a:rPr>
                        <a:t>Learning</a:t>
                      </a:r>
                      <a:r>
                        <a:rPr sz="1500" spc="-80" dirty="0">
                          <a:latin typeface="Times New Roman"/>
                          <a:cs typeface="Times New Roman"/>
                        </a:rPr>
                        <a:t> </a:t>
                      </a:r>
                      <a:r>
                        <a:rPr sz="1500" spc="-5" dirty="0">
                          <a:latin typeface="Times New Roman"/>
                          <a:cs typeface="Times New Roman"/>
                        </a:rPr>
                        <a:t>System </a:t>
                      </a:r>
                      <a:r>
                        <a:rPr sz="1500" spc="-360" dirty="0">
                          <a:latin typeface="Times New Roman"/>
                          <a:cs typeface="Times New Roman"/>
                        </a:rPr>
                        <a:t> </a:t>
                      </a:r>
                      <a:r>
                        <a:rPr sz="1500" dirty="0">
                          <a:latin typeface="Times New Roman"/>
                          <a:cs typeface="Times New Roman"/>
                        </a:rPr>
                        <a:t>without </a:t>
                      </a:r>
                      <a:r>
                        <a:rPr sz="1500" spc="-5" dirty="0">
                          <a:latin typeface="Times New Roman"/>
                          <a:cs typeface="Times New Roman"/>
                        </a:rPr>
                        <a:t>Model </a:t>
                      </a:r>
                      <a:r>
                        <a:rPr sz="1500" dirty="0">
                          <a:latin typeface="Times New Roman"/>
                          <a:cs typeface="Times New Roman"/>
                        </a:rPr>
                        <a:t> </a:t>
                      </a:r>
                      <a:r>
                        <a:rPr sz="1500" spc="-5" dirty="0">
                          <a:latin typeface="Times New Roman"/>
                          <a:cs typeface="Times New Roman"/>
                        </a:rPr>
                        <a:t>Sharing </a:t>
                      </a:r>
                      <a:r>
                        <a:rPr sz="1500" dirty="0">
                          <a:latin typeface="Times New Roman"/>
                          <a:cs typeface="Times New Roman"/>
                        </a:rPr>
                        <a:t>through </a:t>
                      </a:r>
                      <a:r>
                        <a:rPr sz="1500" spc="5" dirty="0">
                          <a:latin typeface="Times New Roman"/>
                          <a:cs typeface="Times New Roman"/>
                        </a:rPr>
                        <a:t> </a:t>
                      </a:r>
                      <a:r>
                        <a:rPr sz="1500" dirty="0">
                          <a:latin typeface="Times New Roman"/>
                          <a:cs typeface="Times New Roman"/>
                        </a:rPr>
                        <a:t>Integration of </a:t>
                      </a:r>
                      <a:r>
                        <a:rPr sz="1500" spc="5" dirty="0">
                          <a:latin typeface="Times New Roman"/>
                          <a:cs typeface="Times New Roman"/>
                        </a:rPr>
                        <a:t> </a:t>
                      </a:r>
                      <a:r>
                        <a:rPr sz="1500" spc="-5" dirty="0">
                          <a:latin typeface="Times New Roman"/>
                          <a:cs typeface="Times New Roman"/>
                        </a:rPr>
                        <a:t>Dimensional </a:t>
                      </a:r>
                      <a:r>
                        <a:rPr sz="1500" dirty="0">
                          <a:latin typeface="Times New Roman"/>
                          <a:cs typeface="Times New Roman"/>
                        </a:rPr>
                        <a:t> </a:t>
                      </a:r>
                      <a:r>
                        <a:rPr sz="1500" spc="-5" dirty="0">
                          <a:latin typeface="Times New Roman"/>
                          <a:cs typeface="Times New Roman"/>
                        </a:rPr>
                        <a:t>Reduced </a:t>
                      </a:r>
                      <a:r>
                        <a:rPr sz="1500" spc="-10" dirty="0">
                          <a:latin typeface="Times New Roman"/>
                          <a:cs typeface="Times New Roman"/>
                        </a:rPr>
                        <a:t>Data </a:t>
                      </a:r>
                      <a:r>
                        <a:rPr sz="1500" spc="-5" dirty="0">
                          <a:latin typeface="Times New Roman"/>
                          <a:cs typeface="Times New Roman"/>
                        </a:rPr>
                        <a:t> Representations </a:t>
                      </a:r>
                      <a:r>
                        <a:rPr sz="1500" dirty="0">
                          <a:latin typeface="Times New Roman"/>
                          <a:cs typeface="Times New Roman"/>
                        </a:rPr>
                        <a:t> (2020)</a:t>
                      </a: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2550" algn="just">
                        <a:lnSpc>
                          <a:spcPct val="114999"/>
                        </a:lnSpc>
                        <a:spcBef>
                          <a:spcPts val="500"/>
                        </a:spcBef>
                      </a:pPr>
                      <a:r>
                        <a:rPr sz="1500" spc="-5" dirty="0">
                          <a:latin typeface="Times New Roman"/>
                          <a:cs typeface="Times New Roman"/>
                        </a:rPr>
                        <a:t>Explored an</a:t>
                      </a:r>
                      <a:r>
                        <a:rPr sz="1500" dirty="0">
                          <a:latin typeface="Times New Roman"/>
                          <a:cs typeface="Times New Roman"/>
                        </a:rPr>
                        <a:t> </a:t>
                      </a:r>
                      <a:r>
                        <a:rPr sz="1500" spc="-5" dirty="0">
                          <a:latin typeface="Times New Roman"/>
                          <a:cs typeface="Times New Roman"/>
                        </a:rPr>
                        <a:t>federated learning </a:t>
                      </a:r>
                      <a:r>
                        <a:rPr sz="1500" dirty="0">
                          <a:latin typeface="Times New Roman"/>
                          <a:cs typeface="Times New Roman"/>
                        </a:rPr>
                        <a:t>system </a:t>
                      </a:r>
                      <a:r>
                        <a:rPr sz="1500" spc="-5" dirty="0">
                          <a:latin typeface="Times New Roman"/>
                          <a:cs typeface="Times New Roman"/>
                        </a:rPr>
                        <a:t>that </a:t>
                      </a:r>
                      <a:r>
                        <a:rPr sz="1500" dirty="0">
                          <a:latin typeface="Times New Roman"/>
                          <a:cs typeface="Times New Roman"/>
                        </a:rPr>
                        <a:t> </a:t>
                      </a:r>
                      <a:r>
                        <a:rPr sz="1500" spc="-5" dirty="0">
                          <a:latin typeface="Times New Roman"/>
                          <a:cs typeface="Times New Roman"/>
                        </a:rPr>
                        <a:t>enables</a:t>
                      </a:r>
                      <a:r>
                        <a:rPr sz="1500" dirty="0">
                          <a:latin typeface="Times New Roman"/>
                          <a:cs typeface="Times New Roman"/>
                        </a:rPr>
                        <a:t> </a:t>
                      </a:r>
                      <a:r>
                        <a:rPr sz="1500" spc="-5" dirty="0">
                          <a:latin typeface="Times New Roman"/>
                          <a:cs typeface="Times New Roman"/>
                        </a:rPr>
                        <a:t>integration</a:t>
                      </a:r>
                      <a:r>
                        <a:rPr sz="1500" dirty="0">
                          <a:latin typeface="Times New Roman"/>
                          <a:cs typeface="Times New Roman"/>
                        </a:rPr>
                        <a:t> of</a:t>
                      </a:r>
                      <a:r>
                        <a:rPr sz="1500" spc="5" dirty="0">
                          <a:latin typeface="Times New Roman"/>
                          <a:cs typeface="Times New Roman"/>
                        </a:rPr>
                        <a:t> </a:t>
                      </a:r>
                      <a:r>
                        <a:rPr sz="1500" spc="-5" dirty="0">
                          <a:latin typeface="Times New Roman"/>
                          <a:cs typeface="Times New Roman"/>
                        </a:rPr>
                        <a:t>dimensionality </a:t>
                      </a:r>
                      <a:r>
                        <a:rPr sz="1500" spc="-360" dirty="0">
                          <a:latin typeface="Times New Roman"/>
                          <a:cs typeface="Times New Roman"/>
                        </a:rPr>
                        <a:t> </a:t>
                      </a:r>
                      <a:r>
                        <a:rPr sz="1500" spc="-5" dirty="0">
                          <a:latin typeface="Times New Roman"/>
                          <a:cs typeface="Times New Roman"/>
                        </a:rPr>
                        <a:t>reduced</a:t>
                      </a:r>
                      <a:r>
                        <a:rPr sz="1500" dirty="0">
                          <a:latin typeface="Times New Roman"/>
                          <a:cs typeface="Times New Roman"/>
                        </a:rPr>
                        <a:t> </a:t>
                      </a:r>
                      <a:r>
                        <a:rPr sz="1500" spc="-5" dirty="0">
                          <a:latin typeface="Times New Roman"/>
                          <a:cs typeface="Times New Roman"/>
                        </a:rPr>
                        <a:t>representations </a:t>
                      </a:r>
                      <a:r>
                        <a:rPr sz="1500" dirty="0">
                          <a:latin typeface="Times New Roman"/>
                          <a:cs typeface="Times New Roman"/>
                        </a:rPr>
                        <a:t>of </a:t>
                      </a:r>
                      <a:r>
                        <a:rPr sz="1500" spc="-5" dirty="0">
                          <a:latin typeface="Times New Roman"/>
                          <a:cs typeface="Times New Roman"/>
                        </a:rPr>
                        <a:t>distributed data </a:t>
                      </a:r>
                      <a:r>
                        <a:rPr sz="1500" dirty="0">
                          <a:latin typeface="Times New Roman"/>
                          <a:cs typeface="Times New Roman"/>
                        </a:rPr>
                        <a:t> </a:t>
                      </a:r>
                      <a:r>
                        <a:rPr sz="1500" spc="-5" dirty="0">
                          <a:latin typeface="Times New Roman"/>
                          <a:cs typeface="Times New Roman"/>
                        </a:rPr>
                        <a:t>prior</a:t>
                      </a:r>
                      <a:r>
                        <a:rPr sz="1500" dirty="0">
                          <a:latin typeface="Times New Roman"/>
                          <a:cs typeface="Times New Roman"/>
                        </a:rPr>
                        <a:t> </a:t>
                      </a:r>
                      <a:r>
                        <a:rPr sz="1500" spc="-5" dirty="0">
                          <a:latin typeface="Times New Roman"/>
                          <a:cs typeface="Times New Roman"/>
                        </a:rPr>
                        <a:t>to</a:t>
                      </a:r>
                      <a:r>
                        <a:rPr sz="1500" dirty="0">
                          <a:latin typeface="Times New Roman"/>
                          <a:cs typeface="Times New Roman"/>
                        </a:rPr>
                        <a:t> a</a:t>
                      </a:r>
                      <a:r>
                        <a:rPr sz="1500" spc="5" dirty="0">
                          <a:latin typeface="Times New Roman"/>
                          <a:cs typeface="Times New Roman"/>
                        </a:rPr>
                        <a:t> </a:t>
                      </a:r>
                      <a:r>
                        <a:rPr sz="1500" spc="-5" dirty="0">
                          <a:latin typeface="Times New Roman"/>
                          <a:cs typeface="Times New Roman"/>
                        </a:rPr>
                        <a:t>supervised</a:t>
                      </a:r>
                      <a:r>
                        <a:rPr sz="1500" dirty="0">
                          <a:latin typeface="Times New Roman"/>
                          <a:cs typeface="Times New Roman"/>
                        </a:rPr>
                        <a:t> </a:t>
                      </a:r>
                      <a:r>
                        <a:rPr sz="1500" spc="-5" dirty="0">
                          <a:latin typeface="Times New Roman"/>
                          <a:cs typeface="Times New Roman"/>
                        </a:rPr>
                        <a:t>learning</a:t>
                      </a:r>
                      <a:r>
                        <a:rPr sz="1500" dirty="0">
                          <a:latin typeface="Times New Roman"/>
                          <a:cs typeface="Times New Roman"/>
                        </a:rPr>
                        <a:t> task,</a:t>
                      </a:r>
                      <a:r>
                        <a:rPr sz="1500" spc="5" dirty="0">
                          <a:latin typeface="Times New Roman"/>
                          <a:cs typeface="Times New Roman"/>
                        </a:rPr>
                        <a:t> </a:t>
                      </a:r>
                      <a:r>
                        <a:rPr sz="1500" dirty="0">
                          <a:latin typeface="Times New Roman"/>
                          <a:cs typeface="Times New Roman"/>
                        </a:rPr>
                        <a:t>thus </a:t>
                      </a:r>
                      <a:r>
                        <a:rPr sz="1500" spc="5" dirty="0">
                          <a:latin typeface="Times New Roman"/>
                          <a:cs typeface="Times New Roman"/>
                        </a:rPr>
                        <a:t> </a:t>
                      </a:r>
                      <a:r>
                        <a:rPr sz="1500" dirty="0">
                          <a:latin typeface="Times New Roman"/>
                          <a:cs typeface="Times New Roman"/>
                        </a:rPr>
                        <a:t>avoiding</a:t>
                      </a:r>
                      <a:r>
                        <a:rPr sz="1500" spc="-10" dirty="0">
                          <a:latin typeface="Times New Roman"/>
                          <a:cs typeface="Times New Roman"/>
                        </a:rPr>
                        <a:t> </a:t>
                      </a:r>
                      <a:r>
                        <a:rPr sz="1500" spc="-5" dirty="0">
                          <a:latin typeface="Times New Roman"/>
                          <a:cs typeface="Times New Roman"/>
                        </a:rPr>
                        <a:t>model</a:t>
                      </a:r>
                      <a:r>
                        <a:rPr sz="1500" spc="-40" dirty="0">
                          <a:latin typeface="Times New Roman"/>
                          <a:cs typeface="Times New Roman"/>
                        </a:rPr>
                        <a:t> </a:t>
                      </a:r>
                      <a:r>
                        <a:rPr sz="1500" dirty="0">
                          <a:latin typeface="Times New Roman"/>
                          <a:cs typeface="Times New Roman"/>
                        </a:rPr>
                        <a:t>sharing</a:t>
                      </a:r>
                      <a:r>
                        <a:rPr sz="1500" spc="-25" dirty="0">
                          <a:latin typeface="Times New Roman"/>
                          <a:cs typeface="Times New Roman"/>
                        </a:rPr>
                        <a:t> </a:t>
                      </a:r>
                      <a:r>
                        <a:rPr sz="1500" spc="-5" dirty="0">
                          <a:latin typeface="Times New Roman"/>
                          <a:cs typeface="Times New Roman"/>
                        </a:rPr>
                        <a:t>among</a:t>
                      </a:r>
                      <a:r>
                        <a:rPr sz="1500" dirty="0">
                          <a:latin typeface="Times New Roman"/>
                          <a:cs typeface="Times New Roman"/>
                        </a:rPr>
                        <a:t> the</a:t>
                      </a:r>
                      <a:r>
                        <a:rPr sz="1500" spc="-15" dirty="0">
                          <a:latin typeface="Times New Roman"/>
                          <a:cs typeface="Times New Roman"/>
                        </a:rPr>
                        <a:t> </a:t>
                      </a:r>
                      <a:r>
                        <a:rPr sz="1500" spc="-5" dirty="0">
                          <a:latin typeface="Times New Roman"/>
                          <a:cs typeface="Times New Roman"/>
                        </a:rPr>
                        <a:t>parties.</a:t>
                      </a:r>
                      <a:endParaRPr sz="1500" dirty="0">
                        <a:latin typeface="Times New Roman"/>
                        <a:cs typeface="Times New Roman"/>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98425">
                        <a:lnSpc>
                          <a:spcPct val="115100"/>
                        </a:lnSpc>
                        <a:spcBef>
                          <a:spcPts val="500"/>
                        </a:spcBef>
                      </a:pPr>
                      <a:r>
                        <a:rPr sz="1500" spc="-5" dirty="0">
                          <a:latin typeface="Times New Roman"/>
                          <a:cs typeface="Times New Roman"/>
                        </a:rPr>
                        <a:t>The Results </a:t>
                      </a:r>
                      <a:r>
                        <a:rPr sz="1500" dirty="0">
                          <a:latin typeface="Times New Roman"/>
                          <a:cs typeface="Times New Roman"/>
                        </a:rPr>
                        <a:t>show </a:t>
                      </a:r>
                      <a:r>
                        <a:rPr sz="1500" spc="5" dirty="0">
                          <a:latin typeface="Times New Roman"/>
                          <a:cs typeface="Times New Roman"/>
                        </a:rPr>
                        <a:t> </a:t>
                      </a:r>
                      <a:r>
                        <a:rPr sz="1500" spc="-5" dirty="0">
                          <a:latin typeface="Times New Roman"/>
                          <a:cs typeface="Times New Roman"/>
                        </a:rPr>
                        <a:t>that </a:t>
                      </a:r>
                      <a:r>
                        <a:rPr sz="1500" dirty="0">
                          <a:latin typeface="Times New Roman"/>
                          <a:cs typeface="Times New Roman"/>
                        </a:rPr>
                        <a:t>this </a:t>
                      </a:r>
                      <a:r>
                        <a:rPr sz="1500" spc="-5" dirty="0">
                          <a:latin typeface="Times New Roman"/>
                          <a:cs typeface="Times New Roman"/>
                        </a:rPr>
                        <a:t>approach </a:t>
                      </a:r>
                      <a:r>
                        <a:rPr sz="1500" dirty="0">
                          <a:latin typeface="Times New Roman"/>
                          <a:cs typeface="Times New Roman"/>
                        </a:rPr>
                        <a:t> </a:t>
                      </a:r>
                      <a:r>
                        <a:rPr sz="1500" spc="-10" dirty="0">
                          <a:latin typeface="Times New Roman"/>
                          <a:cs typeface="Times New Roman"/>
                        </a:rPr>
                        <a:t>can</a:t>
                      </a:r>
                      <a:r>
                        <a:rPr sz="1500" spc="-30" dirty="0">
                          <a:latin typeface="Times New Roman"/>
                          <a:cs typeface="Times New Roman"/>
                        </a:rPr>
                        <a:t> </a:t>
                      </a:r>
                      <a:r>
                        <a:rPr sz="1500" spc="-5" dirty="0">
                          <a:latin typeface="Times New Roman"/>
                          <a:cs typeface="Times New Roman"/>
                        </a:rPr>
                        <a:t>achieve</a:t>
                      </a:r>
                      <a:r>
                        <a:rPr sz="1500" spc="-40" dirty="0">
                          <a:latin typeface="Times New Roman"/>
                          <a:cs typeface="Times New Roman"/>
                        </a:rPr>
                        <a:t> </a:t>
                      </a:r>
                      <a:r>
                        <a:rPr sz="1500" spc="-5" dirty="0">
                          <a:latin typeface="Times New Roman"/>
                          <a:cs typeface="Times New Roman"/>
                        </a:rPr>
                        <a:t>similar </a:t>
                      </a:r>
                      <a:r>
                        <a:rPr sz="1500" spc="-360" dirty="0">
                          <a:latin typeface="Times New Roman"/>
                          <a:cs typeface="Times New Roman"/>
                        </a:rPr>
                        <a:t> </a:t>
                      </a:r>
                      <a:r>
                        <a:rPr sz="1500" spc="-5" dirty="0">
                          <a:latin typeface="Times New Roman"/>
                          <a:cs typeface="Times New Roman"/>
                        </a:rPr>
                        <a:t>accuracy </a:t>
                      </a:r>
                      <a:r>
                        <a:rPr sz="1500" spc="-10" dirty="0">
                          <a:latin typeface="Times New Roman"/>
                          <a:cs typeface="Times New Roman"/>
                        </a:rPr>
                        <a:t>as </a:t>
                      </a:r>
                      <a:r>
                        <a:rPr sz="1500" spc="-5" dirty="0">
                          <a:latin typeface="Times New Roman"/>
                          <a:cs typeface="Times New Roman"/>
                        </a:rPr>
                        <a:t> Federated </a:t>
                      </a:r>
                      <a:r>
                        <a:rPr sz="1500" dirty="0">
                          <a:latin typeface="Times New Roman"/>
                          <a:cs typeface="Times New Roman"/>
                        </a:rPr>
                        <a:t> Averaging </a:t>
                      </a:r>
                      <a:r>
                        <a:rPr sz="1500" spc="-5" dirty="0">
                          <a:latin typeface="Times New Roman"/>
                          <a:cs typeface="Times New Roman"/>
                        </a:rPr>
                        <a:t>and </a:t>
                      </a:r>
                      <a:r>
                        <a:rPr sz="1500" dirty="0">
                          <a:latin typeface="Times New Roman"/>
                          <a:cs typeface="Times New Roman"/>
                        </a:rPr>
                        <a:t> </a:t>
                      </a:r>
                      <a:r>
                        <a:rPr sz="1500" spc="-5" dirty="0">
                          <a:latin typeface="Times New Roman"/>
                          <a:cs typeface="Times New Roman"/>
                        </a:rPr>
                        <a:t>performs better </a:t>
                      </a:r>
                      <a:r>
                        <a:rPr sz="1500" dirty="0">
                          <a:latin typeface="Times New Roman"/>
                          <a:cs typeface="Times New Roman"/>
                        </a:rPr>
                        <a:t> </a:t>
                      </a:r>
                      <a:r>
                        <a:rPr sz="1500" spc="-5" dirty="0">
                          <a:latin typeface="Times New Roman"/>
                          <a:cs typeface="Times New Roman"/>
                        </a:rPr>
                        <a:t>than Federated </a:t>
                      </a:r>
                      <a:r>
                        <a:rPr sz="1500" dirty="0">
                          <a:latin typeface="Times New Roman"/>
                          <a:cs typeface="Times New Roman"/>
                        </a:rPr>
                        <a:t> Averaging in a </a:t>
                      </a:r>
                      <a:r>
                        <a:rPr sz="1500" spc="5" dirty="0">
                          <a:latin typeface="Times New Roman"/>
                          <a:cs typeface="Times New Roman"/>
                        </a:rPr>
                        <a:t> </a:t>
                      </a:r>
                      <a:r>
                        <a:rPr sz="1500" spc="-5" dirty="0">
                          <a:latin typeface="Times New Roman"/>
                          <a:cs typeface="Times New Roman"/>
                        </a:rPr>
                        <a:t>small-user</a:t>
                      </a:r>
                      <a:r>
                        <a:rPr sz="1500" spc="-40" dirty="0">
                          <a:latin typeface="Times New Roman"/>
                          <a:cs typeface="Times New Roman"/>
                        </a:rPr>
                        <a:t> </a:t>
                      </a:r>
                      <a:r>
                        <a:rPr sz="1500" dirty="0">
                          <a:latin typeface="Times New Roman"/>
                          <a:cs typeface="Times New Roman"/>
                        </a:rPr>
                        <a:t>setting.</a:t>
                      </a:r>
                      <a:endParaRPr sz="1500">
                        <a:latin typeface="Times New Roman"/>
                        <a:cs typeface="Times New Roman"/>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710" marR="83185">
                        <a:lnSpc>
                          <a:spcPct val="114999"/>
                        </a:lnSpc>
                        <a:spcBef>
                          <a:spcPts val="500"/>
                        </a:spcBef>
                        <a:tabLst>
                          <a:tab pos="1105535" algn="l"/>
                        </a:tabLst>
                      </a:pPr>
                      <a:r>
                        <a:rPr sz="1500" spc="-5" dirty="0">
                          <a:latin typeface="Times New Roman"/>
                          <a:cs typeface="Times New Roman"/>
                        </a:rPr>
                        <a:t>Dimensionlity </a:t>
                      </a:r>
                      <a:r>
                        <a:rPr sz="1500" dirty="0">
                          <a:latin typeface="Times New Roman"/>
                          <a:cs typeface="Times New Roman"/>
                        </a:rPr>
                        <a:t> </a:t>
                      </a:r>
                      <a:r>
                        <a:rPr sz="1500" spc="-5" dirty="0">
                          <a:latin typeface="Times New Roman"/>
                          <a:cs typeface="Times New Roman"/>
                        </a:rPr>
                        <a:t>reduction</a:t>
                      </a:r>
                      <a:r>
                        <a:rPr sz="1500" spc="114" dirty="0">
                          <a:latin typeface="Times New Roman"/>
                          <a:cs typeface="Times New Roman"/>
                        </a:rPr>
                        <a:t> </a:t>
                      </a:r>
                      <a:r>
                        <a:rPr sz="1500" spc="-10" dirty="0">
                          <a:latin typeface="Times New Roman"/>
                          <a:cs typeface="Times New Roman"/>
                        </a:rPr>
                        <a:t>may </a:t>
                      </a:r>
                      <a:r>
                        <a:rPr sz="1500" spc="-360" dirty="0">
                          <a:latin typeface="Times New Roman"/>
                          <a:cs typeface="Times New Roman"/>
                        </a:rPr>
                        <a:t> </a:t>
                      </a:r>
                      <a:r>
                        <a:rPr sz="1500" spc="-5" dirty="0">
                          <a:latin typeface="Times New Roman"/>
                          <a:cs typeface="Times New Roman"/>
                        </a:rPr>
                        <a:t>reduce </a:t>
                      </a:r>
                      <a:r>
                        <a:rPr sz="1500" dirty="0">
                          <a:latin typeface="Times New Roman"/>
                          <a:cs typeface="Times New Roman"/>
                        </a:rPr>
                        <a:t> </a:t>
                      </a:r>
                      <a:r>
                        <a:rPr sz="1500" spc="-10" dirty="0">
                          <a:latin typeface="Times New Roman"/>
                          <a:cs typeface="Times New Roman"/>
                        </a:rPr>
                        <a:t>acc</a:t>
                      </a:r>
                      <a:r>
                        <a:rPr sz="1500" dirty="0">
                          <a:latin typeface="Times New Roman"/>
                          <a:cs typeface="Times New Roman"/>
                        </a:rPr>
                        <a:t>ura</a:t>
                      </a:r>
                      <a:r>
                        <a:rPr sz="1500" spc="-10" dirty="0">
                          <a:latin typeface="Times New Roman"/>
                          <a:cs typeface="Times New Roman"/>
                        </a:rPr>
                        <a:t>c</a:t>
                      </a:r>
                      <a:r>
                        <a:rPr sz="1500" dirty="0">
                          <a:latin typeface="Times New Roman"/>
                          <a:cs typeface="Times New Roman"/>
                        </a:rPr>
                        <a:t>y</a:t>
                      </a:r>
                      <a:r>
                        <a:rPr lang="en-US" sz="1500" dirty="0">
                          <a:latin typeface="Times New Roman"/>
                          <a:cs typeface="Times New Roman"/>
                        </a:rPr>
                        <a:t> i</a:t>
                      </a:r>
                      <a:r>
                        <a:rPr sz="1500" dirty="0">
                          <a:latin typeface="Times New Roman"/>
                          <a:cs typeface="Times New Roman"/>
                        </a:rPr>
                        <a:t>n  </a:t>
                      </a:r>
                      <a:r>
                        <a:rPr sz="1500" spc="-5" dirty="0">
                          <a:latin typeface="Times New Roman"/>
                          <a:cs typeface="Times New Roman"/>
                        </a:rPr>
                        <a:t>some</a:t>
                      </a:r>
                      <a:r>
                        <a:rPr sz="1500" spc="-15" dirty="0">
                          <a:latin typeface="Times New Roman"/>
                          <a:cs typeface="Times New Roman"/>
                        </a:rPr>
                        <a:t> </a:t>
                      </a:r>
                      <a:r>
                        <a:rPr sz="1500" spc="-5" dirty="0">
                          <a:latin typeface="Times New Roman"/>
                          <a:cs typeface="Times New Roman"/>
                        </a:rPr>
                        <a:t>cases</a:t>
                      </a:r>
                      <a:endParaRPr sz="1500" dirty="0">
                        <a:latin typeface="Times New Roman"/>
                        <a:cs typeface="Times New Roman"/>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4" name="Picture 3">
            <a:extLst>
              <a:ext uri="{FF2B5EF4-FFF2-40B4-BE49-F238E27FC236}">
                <a16:creationId xmlns:a16="http://schemas.microsoft.com/office/drawing/2014/main" id="{BCAAFE79-9388-3EB3-6A65-5AD74A0C4FC0}"/>
              </a:ext>
            </a:extLst>
          </p:cNvPr>
          <p:cNvPicPr>
            <a:picLocks noChangeAspect="1"/>
          </p:cNvPicPr>
          <p:nvPr/>
        </p:nvPicPr>
        <p:blipFill>
          <a:blip r:embed="rId3"/>
          <a:stretch>
            <a:fillRect/>
          </a:stretch>
        </p:blipFill>
        <p:spPr>
          <a:xfrm>
            <a:off x="102642" y="411241"/>
            <a:ext cx="6862514" cy="4122567"/>
          </a:xfrm>
          <a:prstGeom prst="rect">
            <a:avLst/>
          </a:prstGeom>
        </p:spPr>
      </p:pic>
      <p:sp>
        <p:nvSpPr>
          <p:cNvPr id="2" name="Rectangle 1">
            <a:extLst>
              <a:ext uri="{FF2B5EF4-FFF2-40B4-BE49-F238E27FC236}">
                <a16:creationId xmlns:a16="http://schemas.microsoft.com/office/drawing/2014/main" id="{C6602BAB-7B7F-81E1-7909-E307532FA496}"/>
              </a:ext>
            </a:extLst>
          </p:cNvPr>
          <p:cNvSpPr/>
          <p:nvPr/>
        </p:nvSpPr>
        <p:spPr>
          <a:xfrm>
            <a:off x="721881" y="717364"/>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checker console</a:t>
            </a:r>
            <a:endParaRPr lang="en-IN" dirty="0"/>
          </a:p>
        </p:txBody>
      </p:sp>
      <p:sp>
        <p:nvSpPr>
          <p:cNvPr id="3" name="Rectangle 2">
            <a:extLst>
              <a:ext uri="{FF2B5EF4-FFF2-40B4-BE49-F238E27FC236}">
                <a16:creationId xmlns:a16="http://schemas.microsoft.com/office/drawing/2014/main" id="{0CBB6F3A-22A2-AF49-FA4D-C7609B0C50A3}"/>
              </a:ext>
            </a:extLst>
          </p:cNvPr>
          <p:cNvSpPr/>
          <p:nvPr/>
        </p:nvSpPr>
        <p:spPr>
          <a:xfrm>
            <a:off x="3339464" y="2513711"/>
            <a:ext cx="172212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#2</a:t>
            </a:r>
            <a:endParaRPr lang="en-IN" dirty="0"/>
          </a:p>
        </p:txBody>
      </p:sp>
      <p:sp>
        <p:nvSpPr>
          <p:cNvPr id="5" name="Rectangle 4">
            <a:extLst>
              <a:ext uri="{FF2B5EF4-FFF2-40B4-BE49-F238E27FC236}">
                <a16:creationId xmlns:a16="http://schemas.microsoft.com/office/drawing/2014/main" id="{580BCC03-171D-A5D3-503C-43861235474A}"/>
              </a:ext>
            </a:extLst>
          </p:cNvPr>
          <p:cNvSpPr/>
          <p:nvPr/>
        </p:nvSpPr>
        <p:spPr>
          <a:xfrm>
            <a:off x="761260" y="2507476"/>
            <a:ext cx="166878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#1</a:t>
            </a:r>
            <a:endParaRPr lang="en-IN" dirty="0"/>
          </a:p>
        </p:txBody>
      </p:sp>
      <p:sp>
        <p:nvSpPr>
          <p:cNvPr id="6" name="Rectangle 5">
            <a:extLst>
              <a:ext uri="{FF2B5EF4-FFF2-40B4-BE49-F238E27FC236}">
                <a16:creationId xmlns:a16="http://schemas.microsoft.com/office/drawing/2014/main" id="{10F1E0DA-FC68-D7E6-9BB5-60AB150BEC2A}"/>
              </a:ext>
            </a:extLst>
          </p:cNvPr>
          <p:cNvSpPr/>
          <p:nvPr/>
        </p:nvSpPr>
        <p:spPr>
          <a:xfrm>
            <a:off x="3286124" y="737454"/>
            <a:ext cx="177546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Synchroniser</a:t>
            </a:r>
            <a:endParaRPr lang="en-IN" dirty="0"/>
          </a:p>
        </p:txBody>
      </p:sp>
      <p:sp>
        <p:nvSpPr>
          <p:cNvPr id="7" name="Rectangle 6">
            <a:extLst>
              <a:ext uri="{FF2B5EF4-FFF2-40B4-BE49-F238E27FC236}">
                <a16:creationId xmlns:a16="http://schemas.microsoft.com/office/drawing/2014/main" id="{385B34FC-5525-46F6-8D36-390622E9926C}"/>
              </a:ext>
            </a:extLst>
          </p:cNvPr>
          <p:cNvSpPr/>
          <p:nvPr/>
        </p:nvSpPr>
        <p:spPr>
          <a:xfrm>
            <a:off x="5393532" y="737454"/>
            <a:ext cx="1571624" cy="2161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Version controller</a:t>
            </a:r>
            <a:endParaRPr lang="en-IN" dirty="0"/>
          </a:p>
        </p:txBody>
      </p:sp>
      <p:sp>
        <p:nvSpPr>
          <p:cNvPr id="8" name="Rectangle 7">
            <a:extLst>
              <a:ext uri="{FF2B5EF4-FFF2-40B4-BE49-F238E27FC236}">
                <a16:creationId xmlns:a16="http://schemas.microsoft.com/office/drawing/2014/main" id="{59BA3E08-D9BE-042A-4999-ECBB7062D53F}"/>
              </a:ext>
            </a:extLst>
          </p:cNvPr>
          <p:cNvSpPr/>
          <p:nvPr/>
        </p:nvSpPr>
        <p:spPr>
          <a:xfrm>
            <a:off x="2402893" y="4774874"/>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EF6C4820-A88E-981A-E75B-48B9CA66D9DC}"/>
              </a:ext>
            </a:extLst>
          </p:cNvPr>
          <p:cNvSpPr/>
          <p:nvPr/>
        </p:nvSpPr>
        <p:spPr>
          <a:xfrm>
            <a:off x="6965156" y="1464469"/>
            <a:ext cx="2076202" cy="21502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All trainers shared their model updates </a:t>
            </a:r>
          </a:p>
          <a:p>
            <a:endParaRPr lang="en-US" dirty="0"/>
          </a:p>
          <a:p>
            <a:r>
              <a:rPr lang="en-US" dirty="0"/>
              <a:t>Output : A new model is released which aggregates the updates from all clients</a:t>
            </a:r>
            <a:endParaRPr lang="en-IN" dirty="0"/>
          </a:p>
        </p:txBody>
      </p:sp>
    </p:spTree>
    <p:extLst>
      <p:ext uri="{BB962C8B-B14F-4D97-AF65-F5344CB8AC3E}">
        <p14:creationId xmlns:p14="http://schemas.microsoft.com/office/powerpoint/2010/main" val="179244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 name="Picture 2">
            <a:extLst>
              <a:ext uri="{FF2B5EF4-FFF2-40B4-BE49-F238E27FC236}">
                <a16:creationId xmlns:a16="http://schemas.microsoft.com/office/drawing/2014/main" id="{0549EF1D-85C4-A481-F8F6-6937DD0A388F}"/>
              </a:ext>
            </a:extLst>
          </p:cNvPr>
          <p:cNvPicPr>
            <a:picLocks noChangeAspect="1"/>
          </p:cNvPicPr>
          <p:nvPr/>
        </p:nvPicPr>
        <p:blipFill>
          <a:blip r:embed="rId3"/>
          <a:stretch>
            <a:fillRect/>
          </a:stretch>
        </p:blipFill>
        <p:spPr>
          <a:xfrm>
            <a:off x="86830" y="350470"/>
            <a:ext cx="6950796" cy="4192955"/>
          </a:xfrm>
          <a:prstGeom prst="rect">
            <a:avLst/>
          </a:prstGeom>
        </p:spPr>
      </p:pic>
      <p:sp>
        <p:nvSpPr>
          <p:cNvPr id="2" name="Rectangle 1">
            <a:extLst>
              <a:ext uri="{FF2B5EF4-FFF2-40B4-BE49-F238E27FC236}">
                <a16:creationId xmlns:a16="http://schemas.microsoft.com/office/drawing/2014/main" id="{AF7760C8-2D5B-6E7C-A3CE-77BC72475F8E}"/>
              </a:ext>
            </a:extLst>
          </p:cNvPr>
          <p:cNvSpPr/>
          <p:nvPr/>
        </p:nvSpPr>
        <p:spPr>
          <a:xfrm>
            <a:off x="713975" y="612199"/>
            <a:ext cx="161544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checker console</a:t>
            </a:r>
            <a:endParaRPr lang="en-IN" dirty="0"/>
          </a:p>
        </p:txBody>
      </p:sp>
      <p:sp>
        <p:nvSpPr>
          <p:cNvPr id="4" name="Rectangle 3">
            <a:extLst>
              <a:ext uri="{FF2B5EF4-FFF2-40B4-BE49-F238E27FC236}">
                <a16:creationId xmlns:a16="http://schemas.microsoft.com/office/drawing/2014/main" id="{05217450-A1DC-B9BD-7419-69DA3FBCE8B9}"/>
              </a:ext>
            </a:extLst>
          </p:cNvPr>
          <p:cNvSpPr/>
          <p:nvPr/>
        </p:nvSpPr>
        <p:spPr>
          <a:xfrm>
            <a:off x="3410901" y="2513687"/>
            <a:ext cx="172212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#2</a:t>
            </a:r>
            <a:endParaRPr lang="en-IN" dirty="0"/>
          </a:p>
        </p:txBody>
      </p:sp>
      <p:sp>
        <p:nvSpPr>
          <p:cNvPr id="5" name="Rectangle 4">
            <a:extLst>
              <a:ext uri="{FF2B5EF4-FFF2-40B4-BE49-F238E27FC236}">
                <a16:creationId xmlns:a16="http://schemas.microsoft.com/office/drawing/2014/main" id="{1D9CF3A4-CDB4-5C6F-B421-B4BCC87B56B1}"/>
              </a:ext>
            </a:extLst>
          </p:cNvPr>
          <p:cNvSpPr/>
          <p:nvPr/>
        </p:nvSpPr>
        <p:spPr>
          <a:xfrm>
            <a:off x="720086" y="2503666"/>
            <a:ext cx="1668780" cy="236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client console #1</a:t>
            </a:r>
            <a:endParaRPr lang="en-IN" dirty="0"/>
          </a:p>
        </p:txBody>
      </p:sp>
      <p:sp>
        <p:nvSpPr>
          <p:cNvPr id="6" name="Rectangle 5">
            <a:extLst>
              <a:ext uri="{FF2B5EF4-FFF2-40B4-BE49-F238E27FC236}">
                <a16:creationId xmlns:a16="http://schemas.microsoft.com/office/drawing/2014/main" id="{6B0293A0-F4FF-8020-1424-E48E44B1B647}"/>
              </a:ext>
            </a:extLst>
          </p:cNvPr>
          <p:cNvSpPr/>
          <p:nvPr/>
        </p:nvSpPr>
        <p:spPr>
          <a:xfrm>
            <a:off x="3357561" y="692507"/>
            <a:ext cx="177546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Synchroniser</a:t>
            </a:r>
            <a:endParaRPr lang="en-IN" dirty="0"/>
          </a:p>
        </p:txBody>
      </p:sp>
      <p:sp>
        <p:nvSpPr>
          <p:cNvPr id="7" name="Rectangle 6">
            <a:extLst>
              <a:ext uri="{FF2B5EF4-FFF2-40B4-BE49-F238E27FC236}">
                <a16:creationId xmlns:a16="http://schemas.microsoft.com/office/drawing/2014/main" id="{F188984B-2A71-B7D4-8DF0-B18D14073B48}"/>
              </a:ext>
            </a:extLst>
          </p:cNvPr>
          <p:cNvSpPr/>
          <p:nvPr/>
        </p:nvSpPr>
        <p:spPr>
          <a:xfrm>
            <a:off x="5406748" y="689283"/>
            <a:ext cx="1722120" cy="243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Version controller</a:t>
            </a:r>
            <a:endParaRPr lang="en-IN" dirty="0"/>
          </a:p>
        </p:txBody>
      </p:sp>
      <p:sp>
        <p:nvSpPr>
          <p:cNvPr id="8" name="Rectangle 7">
            <a:extLst>
              <a:ext uri="{FF2B5EF4-FFF2-40B4-BE49-F238E27FC236}">
                <a16:creationId xmlns:a16="http://schemas.microsoft.com/office/drawing/2014/main" id="{0CC56668-2310-17B5-FD5B-2A42B41DA97B}"/>
              </a:ext>
            </a:extLst>
          </p:cNvPr>
          <p:cNvSpPr/>
          <p:nvPr/>
        </p:nvSpPr>
        <p:spPr>
          <a:xfrm>
            <a:off x="2374319" y="4784883"/>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FC234420-B467-DB8B-2941-4448DDDCDBF5}"/>
              </a:ext>
            </a:extLst>
          </p:cNvPr>
          <p:cNvSpPr/>
          <p:nvPr/>
        </p:nvSpPr>
        <p:spPr>
          <a:xfrm>
            <a:off x="7128868" y="1450181"/>
            <a:ext cx="1928302" cy="21145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New model is released by the checker </a:t>
            </a:r>
          </a:p>
          <a:p>
            <a:endParaRPr lang="en-US" dirty="0"/>
          </a:p>
          <a:p>
            <a:r>
              <a:rPr lang="en-US" dirty="0"/>
              <a:t>Output : All clients will receive the new model update from the checker</a:t>
            </a:r>
            <a:endParaRPr lang="en-IN" dirty="0"/>
          </a:p>
        </p:txBody>
      </p:sp>
    </p:spTree>
    <p:extLst>
      <p:ext uri="{BB962C8B-B14F-4D97-AF65-F5344CB8AC3E}">
        <p14:creationId xmlns:p14="http://schemas.microsoft.com/office/powerpoint/2010/main" val="955921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4" name="Picture 3">
            <a:extLst>
              <a:ext uri="{FF2B5EF4-FFF2-40B4-BE49-F238E27FC236}">
                <a16:creationId xmlns:a16="http://schemas.microsoft.com/office/drawing/2014/main" id="{A224E3C7-0672-B1A3-6EC9-390F527EA243}"/>
              </a:ext>
            </a:extLst>
          </p:cNvPr>
          <p:cNvPicPr>
            <a:picLocks noChangeAspect="1"/>
          </p:cNvPicPr>
          <p:nvPr/>
        </p:nvPicPr>
        <p:blipFill>
          <a:blip r:embed="rId3"/>
          <a:stretch>
            <a:fillRect/>
          </a:stretch>
        </p:blipFill>
        <p:spPr>
          <a:xfrm>
            <a:off x="87494" y="256057"/>
            <a:ext cx="6606199" cy="4254634"/>
          </a:xfrm>
          <a:prstGeom prst="rect">
            <a:avLst/>
          </a:prstGeom>
        </p:spPr>
      </p:pic>
      <p:sp>
        <p:nvSpPr>
          <p:cNvPr id="2" name="Rectangle 1">
            <a:extLst>
              <a:ext uri="{FF2B5EF4-FFF2-40B4-BE49-F238E27FC236}">
                <a16:creationId xmlns:a16="http://schemas.microsoft.com/office/drawing/2014/main" id="{74D15396-5AF6-A09F-2CD7-C00037CFE604}"/>
              </a:ext>
            </a:extLst>
          </p:cNvPr>
          <p:cNvSpPr/>
          <p:nvPr/>
        </p:nvSpPr>
        <p:spPr>
          <a:xfrm>
            <a:off x="2974394" y="4829291"/>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7E0C202E-A815-B030-9F49-28E0657DE571}"/>
              </a:ext>
            </a:extLst>
          </p:cNvPr>
          <p:cNvSpPr/>
          <p:nvPr/>
        </p:nvSpPr>
        <p:spPr>
          <a:xfrm>
            <a:off x="6815138" y="1243013"/>
            <a:ext cx="2150268" cy="2135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Input   : New model is released </a:t>
            </a:r>
          </a:p>
          <a:p>
            <a:endParaRPr lang="en-US" dirty="0"/>
          </a:p>
          <a:p>
            <a:r>
              <a:rPr lang="en-US" dirty="0"/>
              <a:t>Output : New model metadata is updated in the frontend and in its buffer </a:t>
            </a:r>
            <a:endParaRPr lang="en-IN" dirty="0"/>
          </a:p>
        </p:txBody>
      </p:sp>
    </p:spTree>
    <p:extLst>
      <p:ext uri="{BB962C8B-B14F-4D97-AF65-F5344CB8AC3E}">
        <p14:creationId xmlns:p14="http://schemas.microsoft.com/office/powerpoint/2010/main" val="3946912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 name="Picture 2">
            <a:extLst>
              <a:ext uri="{FF2B5EF4-FFF2-40B4-BE49-F238E27FC236}">
                <a16:creationId xmlns:a16="http://schemas.microsoft.com/office/drawing/2014/main" id="{C5E83D13-C410-AD39-E531-CEF795A48B75}"/>
              </a:ext>
            </a:extLst>
          </p:cNvPr>
          <p:cNvPicPr>
            <a:picLocks noChangeAspect="1"/>
          </p:cNvPicPr>
          <p:nvPr/>
        </p:nvPicPr>
        <p:blipFill>
          <a:blip r:embed="rId3"/>
          <a:stretch>
            <a:fillRect/>
          </a:stretch>
        </p:blipFill>
        <p:spPr>
          <a:xfrm>
            <a:off x="961897" y="42348"/>
            <a:ext cx="7220206" cy="5058803"/>
          </a:xfrm>
          <a:prstGeom prst="rect">
            <a:avLst/>
          </a:prstGeom>
        </p:spPr>
      </p:pic>
      <p:sp>
        <p:nvSpPr>
          <p:cNvPr id="2" name="Rectangle 1">
            <a:extLst>
              <a:ext uri="{FF2B5EF4-FFF2-40B4-BE49-F238E27FC236}">
                <a16:creationId xmlns:a16="http://schemas.microsoft.com/office/drawing/2014/main" id="{980BB369-E3A3-8ED9-E1E6-AD0A38729C32}"/>
              </a:ext>
            </a:extLst>
          </p:cNvPr>
          <p:cNvSpPr/>
          <p:nvPr/>
        </p:nvSpPr>
        <p:spPr>
          <a:xfrm>
            <a:off x="2581487" y="4871549"/>
            <a:ext cx="656304" cy="22960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615639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PERFORMANCE MEASURES</a:t>
            </a:r>
            <a:endParaRPr dirty="0"/>
          </a:p>
        </p:txBody>
      </p:sp>
      <p:sp>
        <p:nvSpPr>
          <p:cNvPr id="340" name="Google Shape;34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800" b="1" dirty="0">
                <a:effectLst/>
                <a:latin typeface="+mj-lt"/>
                <a:ea typeface="Times New Roman" panose="02020603050405020304" pitchFamily="18" charset="0"/>
              </a:rPr>
              <a:t>Benchmark: Decentralized vs. Centralized Performance</a:t>
            </a:r>
            <a:endParaRPr lang="en-IN" sz="1800" dirty="0">
              <a:effectLst/>
              <a:latin typeface="+mj-lt"/>
              <a:ea typeface="Times New Roman" panose="02020603050405020304" pitchFamily="18" charset="0"/>
            </a:endParaRPr>
          </a:p>
          <a:p>
            <a:pPr marL="114300" indent="0" algn="just">
              <a:lnSpc>
                <a:spcPct val="150000"/>
              </a:lnSpc>
              <a:buNone/>
            </a:pPr>
            <a:r>
              <a:rPr lang="en-US" sz="1800" b="1" dirty="0">
                <a:effectLst/>
                <a:latin typeface="+mj-lt"/>
                <a:ea typeface="Times New Roman" panose="02020603050405020304" pitchFamily="18" charset="0"/>
              </a:rPr>
              <a:t> </a:t>
            </a:r>
            <a:endParaRPr lang="en-IN" sz="1800" dirty="0">
              <a:effectLst/>
              <a:latin typeface="+mj-lt"/>
              <a:ea typeface="Times New Roman" panose="02020603050405020304" pitchFamily="18" charset="0"/>
            </a:endParaRPr>
          </a:p>
          <a:p>
            <a:pPr marL="114300" indent="0" algn="just">
              <a:lnSpc>
                <a:spcPct val="150000"/>
              </a:lnSpc>
              <a:buNone/>
            </a:pPr>
            <a:r>
              <a:rPr lang="en-US" sz="1800" dirty="0">
                <a:effectLst/>
                <a:latin typeface="+mj-lt"/>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The purpose of this comparison is to check whether the security and privacy achieved from decentralized computing comes with a trade-off from loss of model quality and accuracy or whether model accuracy is unaffected by the advantages imposed by the decentralized model.</a:t>
            </a:r>
            <a:endParaRPr lang="en-IN" sz="1800" dirty="0">
              <a:effectLst/>
              <a:latin typeface="Times New Roman" panose="02020603050405020304" pitchFamily="18" charset="0"/>
              <a:ea typeface="Times New Roman" panose="02020603050405020304" pitchFamily="18" charset="0"/>
            </a:endParaRPr>
          </a:p>
          <a:p>
            <a:pPr marL="114300" indent="0" algn="just">
              <a:lnSpc>
                <a:spcPct val="150000"/>
              </a:lnSpc>
              <a:buNone/>
            </a:pPr>
            <a:endParaRPr lang="en-IN" sz="1800" dirty="0">
              <a:effectLst/>
              <a:latin typeface="+mj-lt"/>
              <a:ea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PERFORMANCE MEASURES</a:t>
            </a:r>
            <a:endParaRPr dirty="0"/>
          </a:p>
        </p:txBody>
      </p:sp>
      <p:sp>
        <p:nvSpPr>
          <p:cNvPr id="340" name="Google Shape;340;p58"/>
          <p:cNvSpPr txBox="1">
            <a:spLocks noGrp="1"/>
          </p:cNvSpPr>
          <p:nvPr>
            <p:ph type="body" idx="1"/>
          </p:nvPr>
        </p:nvSpPr>
        <p:spPr>
          <a:xfrm>
            <a:off x="311700" y="1152475"/>
            <a:ext cx="8122437" cy="3058578"/>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700" b="1" dirty="0">
                <a:effectLst/>
                <a:latin typeface="+mj-lt"/>
                <a:ea typeface="Times New Roman" panose="02020603050405020304" pitchFamily="18" charset="0"/>
              </a:rPr>
              <a:t>Benchmark: Decentralized vs. Centralized Performance</a:t>
            </a:r>
            <a:endParaRPr lang="en-IN" sz="1700" dirty="0">
              <a:effectLst/>
              <a:latin typeface="+mj-lt"/>
              <a:ea typeface="Times New Roman" panose="02020603050405020304" pitchFamily="18" charset="0"/>
            </a:endParaRPr>
          </a:p>
          <a:p>
            <a:pPr marL="114300" indent="0" algn="just">
              <a:lnSpc>
                <a:spcPct val="150000"/>
              </a:lnSpc>
              <a:buNone/>
            </a:pPr>
            <a:r>
              <a:rPr lang="en-US" sz="1700" b="1" dirty="0">
                <a:effectLst/>
                <a:latin typeface="+mj-lt"/>
                <a:ea typeface="Times New Roman" panose="02020603050405020304" pitchFamily="18" charset="0"/>
              </a:rPr>
              <a:t> </a:t>
            </a:r>
            <a:endParaRPr lang="en-IN" sz="1700" dirty="0">
              <a:effectLst/>
              <a:latin typeface="+mj-lt"/>
              <a:ea typeface="Times New Roman" panose="02020603050405020304" pitchFamily="18" charset="0"/>
            </a:endParaRPr>
          </a:p>
          <a:p>
            <a:pPr marL="114300" indent="0" algn="just">
              <a:lnSpc>
                <a:spcPct val="150000"/>
              </a:lnSpc>
              <a:buNone/>
            </a:pPr>
            <a:r>
              <a:rPr lang="en-US" sz="1700" dirty="0">
                <a:effectLst/>
                <a:latin typeface="+mj-lt"/>
                <a:ea typeface="Times New Roman" panose="02020603050405020304" pitchFamily="18" charset="0"/>
              </a:rPr>
              <a:t> </a:t>
            </a:r>
          </a:p>
          <a:p>
            <a:pPr marL="114300" indent="0" algn="just">
              <a:lnSpc>
                <a:spcPct val="150000"/>
              </a:lnSpc>
              <a:buNone/>
            </a:pPr>
            <a:r>
              <a:rPr lang="en-US" sz="1700" dirty="0">
                <a:effectLst/>
                <a:latin typeface="+mj-lt"/>
                <a:ea typeface="Times New Roman" panose="02020603050405020304" pitchFamily="18" charset="0"/>
              </a:rPr>
              <a:t>.</a:t>
            </a:r>
            <a:endParaRPr lang="en-IN" sz="1700" dirty="0">
              <a:effectLst/>
              <a:latin typeface="+mj-lt"/>
              <a:ea typeface="Times New Roman" panose="02020603050405020304" pitchFamily="18" charset="0"/>
            </a:endParaRPr>
          </a:p>
          <a:p>
            <a:pPr marL="114300" indent="0" algn="just">
              <a:lnSpc>
                <a:spcPct val="150000"/>
              </a:lnSpc>
              <a:buNone/>
            </a:pPr>
            <a:endParaRPr lang="en-IN" sz="1700" dirty="0">
              <a:effectLst/>
              <a:latin typeface="+mj-lt"/>
              <a:ea typeface="Times New Roman" panose="02020603050405020304" pitchFamily="18" charset="0"/>
            </a:endParaRPr>
          </a:p>
        </p:txBody>
      </p:sp>
      <p:graphicFrame>
        <p:nvGraphicFramePr>
          <p:cNvPr id="2" name="Chart 1">
            <a:extLst>
              <a:ext uri="{FF2B5EF4-FFF2-40B4-BE49-F238E27FC236}">
                <a16:creationId xmlns:a16="http://schemas.microsoft.com/office/drawing/2014/main" id="{786A0C1E-5C3F-73CE-3FE2-8616CB400C66}"/>
              </a:ext>
            </a:extLst>
          </p:cNvPr>
          <p:cNvGraphicFramePr/>
          <p:nvPr>
            <p:extLst>
              <p:ext uri="{D42A27DB-BD31-4B8C-83A1-F6EECF244321}">
                <p14:modId xmlns:p14="http://schemas.microsoft.com/office/powerpoint/2010/main" val="2190515725"/>
              </p:ext>
            </p:extLst>
          </p:nvPr>
        </p:nvGraphicFramePr>
        <p:xfrm>
          <a:off x="524256" y="1739646"/>
          <a:ext cx="5730240" cy="34038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43090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PERFORMANCE MEASURES</a:t>
            </a:r>
            <a:endParaRPr dirty="0"/>
          </a:p>
        </p:txBody>
      </p:sp>
      <p:sp>
        <p:nvSpPr>
          <p:cNvPr id="340" name="Google Shape;340;p58"/>
          <p:cNvSpPr txBox="1">
            <a:spLocks noGrp="1"/>
          </p:cNvSpPr>
          <p:nvPr>
            <p:ph type="body" idx="1"/>
          </p:nvPr>
        </p:nvSpPr>
        <p:spPr>
          <a:xfrm>
            <a:off x="311700" y="1152474"/>
            <a:ext cx="8122437" cy="3130767"/>
          </a:xfrm>
          <a:prstGeom prst="rect">
            <a:avLst/>
          </a:prstGeom>
        </p:spPr>
        <p:txBody>
          <a:bodyPr spcFirstLastPara="1" wrap="square" lIns="91425" tIns="91425" rIns="91425" bIns="91425" anchor="t" anchorCtr="0">
            <a:normAutofit fontScale="70000" lnSpcReduction="20000"/>
          </a:bodyPr>
          <a:lstStyle/>
          <a:p>
            <a:pPr marL="114300" indent="0" algn="just">
              <a:lnSpc>
                <a:spcPct val="150000"/>
              </a:lnSpc>
              <a:buNone/>
            </a:pPr>
            <a:r>
              <a:rPr lang="en-US" sz="1700" b="1" dirty="0">
                <a:effectLst/>
                <a:latin typeface="+mj-lt"/>
                <a:ea typeface="Times New Roman" panose="02020603050405020304" pitchFamily="18" charset="0"/>
              </a:rPr>
              <a:t>Benchmark: Decentralized vs. Centralized Performance</a:t>
            </a:r>
          </a:p>
          <a:p>
            <a:pPr marL="114300" indent="0" algn="just">
              <a:lnSpc>
                <a:spcPct val="150000"/>
              </a:lnSpc>
              <a:buNone/>
            </a:pPr>
            <a:r>
              <a:rPr lang="en-IN" sz="1700" dirty="0">
                <a:effectLst/>
                <a:latin typeface="+mj-lt"/>
                <a:ea typeface="Times New Roman" panose="02020603050405020304" pitchFamily="18" charset="0"/>
              </a:rPr>
              <a:t>RESULT:</a:t>
            </a:r>
          </a:p>
          <a:p>
            <a:pPr marL="114300" indent="0" algn="just">
              <a:lnSpc>
                <a:spcPct val="150000"/>
              </a:lnSpc>
              <a:buNone/>
            </a:pPr>
            <a:endParaRPr lang="en-IN" sz="1700" dirty="0">
              <a:effectLst/>
              <a:latin typeface="+mj-lt"/>
              <a:ea typeface="Times New Roman" panose="02020603050405020304" pitchFamily="18" charset="0"/>
            </a:endParaRPr>
          </a:p>
          <a:p>
            <a:pPr marL="114300" indent="0">
              <a:lnSpc>
                <a:spcPct val="150000"/>
              </a:lnSpc>
              <a:buNone/>
              <a:tabLst>
                <a:tab pos="676275" algn="l"/>
              </a:tabLst>
            </a:pPr>
            <a:r>
              <a:rPr lang="en-US" sz="1800" dirty="0">
                <a:solidFill>
                  <a:srgbClr val="333333"/>
                </a:solidFill>
                <a:effectLst/>
                <a:latin typeface="Times New Roman" panose="02020603050405020304" pitchFamily="18" charset="0"/>
                <a:ea typeface="Times New Roman" panose="02020603050405020304" pitchFamily="18" charset="0"/>
              </a:rPr>
              <a:t>From the graph we can infer that with decentralized approach the model accuracy stays low as compared to centralized model for initial few numbers of iterations (6 – 7), it takes time to build up on the model accuracy as many decentralized actors would be contributing to build a model in each iteration with different datasets for them to train on. After initial few iterations we can infer that accuracy of centralized and decentralized model are in comparable with each other, and ends up with decentralized model having just 0.8% accuracy less than the centralized model. As for the benefits of security and privacy the decentralized model provides a very small percentage loss in accuracy is acceptable, also the trend can be subjected to change on different dataset or with more iterations where accuracy of both models would be similar.</a:t>
            </a:r>
            <a:endParaRPr lang="en-IN" sz="1800" dirty="0">
              <a:effectLst/>
              <a:latin typeface="Times New Roman" panose="02020603050405020304" pitchFamily="18" charset="0"/>
              <a:ea typeface="Times New Roman" panose="02020603050405020304" pitchFamily="18" charset="0"/>
            </a:endParaRPr>
          </a:p>
          <a:p>
            <a:pPr marL="114300" indent="0" algn="just">
              <a:lnSpc>
                <a:spcPct val="150000"/>
              </a:lnSpc>
              <a:buNone/>
            </a:pPr>
            <a:endParaRPr lang="en-US" sz="1700" dirty="0">
              <a:effectLst/>
              <a:latin typeface="+mj-lt"/>
              <a:ea typeface="Times New Roman" panose="02020603050405020304" pitchFamily="18" charset="0"/>
            </a:endParaRPr>
          </a:p>
        </p:txBody>
      </p:sp>
    </p:spTree>
    <p:extLst>
      <p:ext uri="{BB962C8B-B14F-4D97-AF65-F5344CB8AC3E}">
        <p14:creationId xmlns:p14="http://schemas.microsoft.com/office/powerpoint/2010/main" val="1595873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PERFORMANCE MEASURES</a:t>
            </a:r>
            <a:endParaRPr dirty="0"/>
          </a:p>
        </p:txBody>
      </p:sp>
      <p:sp>
        <p:nvSpPr>
          <p:cNvPr id="340" name="Google Shape;34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800" b="1" dirty="0">
                <a:effectLst/>
                <a:latin typeface="+mj-lt"/>
                <a:ea typeface="Times New Roman" panose="02020603050405020304" pitchFamily="18" charset="0"/>
              </a:rPr>
              <a:t>clients-to-checkers Ratio</a:t>
            </a:r>
            <a:endParaRPr lang="en-IN" sz="1800" dirty="0">
              <a:effectLst/>
              <a:latin typeface="+mj-lt"/>
              <a:ea typeface="Times New Roman" panose="02020603050405020304" pitchFamily="18" charset="0"/>
            </a:endParaRPr>
          </a:p>
          <a:p>
            <a:pPr marL="114300" indent="0" algn="just">
              <a:lnSpc>
                <a:spcPct val="150000"/>
              </a:lnSpc>
              <a:buNone/>
            </a:pPr>
            <a:r>
              <a:rPr lang="en-US" sz="1800" b="1" dirty="0">
                <a:effectLst/>
                <a:latin typeface="+mj-lt"/>
                <a:ea typeface="Times New Roman" panose="02020603050405020304" pitchFamily="18" charset="0"/>
              </a:rPr>
              <a:t> </a:t>
            </a:r>
            <a:endParaRPr lang="en-IN" sz="1800" dirty="0">
              <a:effectLst/>
              <a:latin typeface="+mj-lt"/>
              <a:ea typeface="Times New Roman" panose="02020603050405020304" pitchFamily="18" charset="0"/>
            </a:endParaRPr>
          </a:p>
          <a:p>
            <a:pPr indent="0" algn="just">
              <a:lnSpc>
                <a:spcPct val="150000"/>
              </a:lnSpc>
              <a:buNone/>
            </a:pPr>
            <a:r>
              <a:rPr lang="en-US" sz="1800" dirty="0">
                <a:solidFill>
                  <a:srgbClr val="333333"/>
                </a:solidFill>
                <a:effectLst/>
                <a:latin typeface="Times New Roman" panose="02020603050405020304" pitchFamily="18" charset="0"/>
                <a:ea typeface="Times New Roman" panose="02020603050405020304" pitchFamily="18" charset="0"/>
              </a:rPr>
              <a:t>	The purpose of this comparison is to check whether the difference in number of clients and checkers affects model accuracy, if so then we have to estimate the ratio of clients and checkers which would lead us to higher accuracy model as compared to others.</a:t>
            </a:r>
            <a:endParaRPr lang="en-IN" sz="1800" dirty="0">
              <a:effectLst/>
              <a:latin typeface="Times New Roman" panose="02020603050405020304" pitchFamily="18" charset="0"/>
              <a:ea typeface="Times New Roman" panose="02020603050405020304" pitchFamily="18" charset="0"/>
            </a:endParaRPr>
          </a:p>
          <a:p>
            <a:pPr marL="114300" indent="0" algn="just">
              <a:lnSpc>
                <a:spcPct val="150000"/>
              </a:lnSpc>
              <a:buNone/>
            </a:pPr>
            <a:endParaRPr lang="en-IN"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1182941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PERFORMANCE MEASURES</a:t>
            </a:r>
            <a:endParaRPr dirty="0"/>
          </a:p>
        </p:txBody>
      </p:sp>
      <p:sp>
        <p:nvSpPr>
          <p:cNvPr id="340" name="Google Shape;34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800" b="1" dirty="0">
                <a:effectLst/>
                <a:latin typeface="+mj-lt"/>
                <a:ea typeface="Times New Roman" panose="02020603050405020304" pitchFamily="18" charset="0"/>
              </a:rPr>
              <a:t>clients-to-checkers Ratio</a:t>
            </a:r>
            <a:endParaRPr lang="en-IN" b="1" dirty="0">
              <a:latin typeface="+mj-lt"/>
              <a:ea typeface="Times New Roman" panose="02020603050405020304" pitchFamily="18" charset="0"/>
            </a:endParaRPr>
          </a:p>
          <a:p>
            <a:pPr marL="114300" indent="0" algn="just">
              <a:lnSpc>
                <a:spcPct val="150000"/>
              </a:lnSpc>
              <a:buNone/>
            </a:pPr>
            <a:endParaRPr lang="en-IN" sz="1800" dirty="0">
              <a:effectLst/>
              <a:latin typeface="+mj-lt"/>
              <a:ea typeface="Times New Roman" panose="02020603050405020304" pitchFamily="18" charset="0"/>
            </a:endParaRPr>
          </a:p>
        </p:txBody>
      </p:sp>
      <p:graphicFrame>
        <p:nvGraphicFramePr>
          <p:cNvPr id="2" name="Chart 1">
            <a:extLst>
              <a:ext uri="{FF2B5EF4-FFF2-40B4-BE49-F238E27FC236}">
                <a16:creationId xmlns:a16="http://schemas.microsoft.com/office/drawing/2014/main" id="{A77E4087-5AAD-9F1D-5CC6-05FAEDABA4D4}"/>
              </a:ext>
            </a:extLst>
          </p:cNvPr>
          <p:cNvGraphicFramePr/>
          <p:nvPr>
            <p:extLst>
              <p:ext uri="{D42A27DB-BD31-4B8C-83A1-F6EECF244321}">
                <p14:modId xmlns:p14="http://schemas.microsoft.com/office/powerpoint/2010/main" val="4220952198"/>
              </p:ext>
            </p:extLst>
          </p:nvPr>
        </p:nvGraphicFramePr>
        <p:xfrm>
          <a:off x="560832" y="1690878"/>
          <a:ext cx="5803392" cy="33078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2804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PERFORMANCE MEASURES</a:t>
            </a:r>
            <a:endParaRPr dirty="0"/>
          </a:p>
        </p:txBody>
      </p:sp>
      <p:sp>
        <p:nvSpPr>
          <p:cNvPr id="340" name="Google Shape;34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114300" indent="0" algn="just">
              <a:lnSpc>
                <a:spcPct val="150000"/>
              </a:lnSpc>
              <a:buNone/>
            </a:pPr>
            <a:r>
              <a:rPr lang="en-US" sz="1800" b="1" dirty="0">
                <a:effectLst/>
                <a:latin typeface="+mj-lt"/>
                <a:ea typeface="Times New Roman" panose="02020603050405020304" pitchFamily="18" charset="0"/>
              </a:rPr>
              <a:t>clients-to-checkers Ratio</a:t>
            </a:r>
            <a:endParaRPr lang="en-IN" b="1" dirty="0">
              <a:latin typeface="+mj-lt"/>
              <a:ea typeface="Times New Roman" panose="02020603050405020304" pitchFamily="18" charset="0"/>
            </a:endParaRPr>
          </a:p>
          <a:p>
            <a:pPr marL="114300" indent="0" algn="just">
              <a:lnSpc>
                <a:spcPct val="150000"/>
              </a:lnSpc>
              <a:buNone/>
            </a:pPr>
            <a:r>
              <a:rPr lang="en-IN" sz="1800" dirty="0">
                <a:effectLst/>
                <a:latin typeface="+mj-lt"/>
                <a:ea typeface="Times New Roman" panose="02020603050405020304" pitchFamily="18" charset="0"/>
              </a:rPr>
              <a:t>RESULT:</a:t>
            </a:r>
          </a:p>
          <a:p>
            <a:pPr indent="0" algn="just">
              <a:lnSpc>
                <a:spcPct val="150000"/>
              </a:lnSpc>
              <a:buNone/>
            </a:pPr>
            <a:endParaRPr lang="en-US" sz="1800" dirty="0">
              <a:solidFill>
                <a:srgbClr val="333333"/>
              </a:solidFill>
              <a:effectLst/>
              <a:latin typeface="Times New Roman" panose="02020603050405020304" pitchFamily="18" charset="0"/>
              <a:ea typeface="Times New Roman" panose="02020603050405020304" pitchFamily="18" charset="0"/>
            </a:endParaRPr>
          </a:p>
          <a:p>
            <a:pPr indent="0" algn="just">
              <a:lnSpc>
                <a:spcPct val="150000"/>
              </a:lnSpc>
              <a:buNone/>
            </a:pPr>
            <a:r>
              <a:rPr lang="en-US" sz="1800" dirty="0">
                <a:solidFill>
                  <a:srgbClr val="333333"/>
                </a:solidFill>
                <a:effectLst/>
                <a:latin typeface="Times New Roman" panose="02020603050405020304" pitchFamily="18" charset="0"/>
                <a:ea typeface="Times New Roman" panose="02020603050405020304" pitchFamily="18" charset="0"/>
              </a:rPr>
              <a:t>As we can infer from the graph lower number of clients has very ow accuracy, because they are trained on very low number of dataset rows, thus leading to lowest accuracy. And as the clients increases the model is trained on diverse number of dataset instances thus accuracy increases. And during 9 clients and 1 checker there is a bottleneck in checkers side as it cannot validate all 9 model instances which decreases the accuracy eventually. Thus Clients: Checkers ratio 8:2 should be maintained in order to achieve higher accuracy model with maximum utilization of available resources.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8735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6FA753B-E18C-37F0-C450-CC9D4F58D77A}"/>
              </a:ext>
            </a:extLst>
          </p:cNvPr>
          <p:cNvGraphicFramePr>
            <a:graphicFrameLocks noGrp="1"/>
          </p:cNvGraphicFramePr>
          <p:nvPr>
            <p:extLst>
              <p:ext uri="{D42A27DB-BD31-4B8C-83A1-F6EECF244321}">
                <p14:modId xmlns:p14="http://schemas.microsoft.com/office/powerpoint/2010/main" val="3888141567"/>
              </p:ext>
            </p:extLst>
          </p:nvPr>
        </p:nvGraphicFramePr>
        <p:xfrm>
          <a:off x="124142" y="1108564"/>
          <a:ext cx="8895715" cy="3140683"/>
        </p:xfrm>
        <a:graphic>
          <a:graphicData uri="http://schemas.openxmlformats.org/drawingml/2006/table">
            <a:tbl>
              <a:tblPr firstRow="1" bandRow="1">
                <a:tableStyleId>{2D5ABB26-0587-4C30-8999-92F81FD0307C}</a:tableStyleId>
              </a:tblPr>
              <a:tblGrid>
                <a:gridCol w="661035">
                  <a:extLst>
                    <a:ext uri="{9D8B030D-6E8A-4147-A177-3AD203B41FA5}">
                      <a16:colId xmlns:a16="http://schemas.microsoft.com/office/drawing/2014/main" val="4108490656"/>
                    </a:ext>
                  </a:extLst>
                </a:gridCol>
                <a:gridCol w="1638935">
                  <a:extLst>
                    <a:ext uri="{9D8B030D-6E8A-4147-A177-3AD203B41FA5}">
                      <a16:colId xmlns:a16="http://schemas.microsoft.com/office/drawing/2014/main" val="1564338068"/>
                    </a:ext>
                  </a:extLst>
                </a:gridCol>
                <a:gridCol w="3584575">
                  <a:extLst>
                    <a:ext uri="{9D8B030D-6E8A-4147-A177-3AD203B41FA5}">
                      <a16:colId xmlns:a16="http://schemas.microsoft.com/office/drawing/2014/main" val="3750368157"/>
                    </a:ext>
                  </a:extLst>
                </a:gridCol>
                <a:gridCol w="1664970">
                  <a:extLst>
                    <a:ext uri="{9D8B030D-6E8A-4147-A177-3AD203B41FA5}">
                      <a16:colId xmlns:a16="http://schemas.microsoft.com/office/drawing/2014/main" val="3817046726"/>
                    </a:ext>
                  </a:extLst>
                </a:gridCol>
                <a:gridCol w="1346200">
                  <a:extLst>
                    <a:ext uri="{9D8B030D-6E8A-4147-A177-3AD203B41FA5}">
                      <a16:colId xmlns:a16="http://schemas.microsoft.com/office/drawing/2014/main" val="3739897047"/>
                    </a:ext>
                  </a:extLst>
                </a:gridCol>
              </a:tblGrid>
              <a:tr h="460501">
                <a:tc>
                  <a:txBody>
                    <a:bodyPr/>
                    <a:lstStyle/>
                    <a:p>
                      <a:pPr marL="91440">
                        <a:lnSpc>
                          <a:spcPct val="100000"/>
                        </a:lnSpc>
                        <a:spcBef>
                          <a:spcPts val="685"/>
                        </a:spcBef>
                      </a:pPr>
                      <a:r>
                        <a:rPr sz="1200" b="1" spc="-5" dirty="0">
                          <a:latin typeface="Times New Roman"/>
                          <a:cs typeface="Times New Roman"/>
                        </a:rPr>
                        <a:t>SNO</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85"/>
                        </a:spcBef>
                      </a:pPr>
                      <a:r>
                        <a:rPr sz="1200" b="1" dirty="0">
                          <a:latin typeface="Times New Roman"/>
                          <a:cs typeface="Times New Roman"/>
                        </a:rPr>
                        <a:t>TITLE</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85"/>
                        </a:spcBef>
                      </a:pPr>
                      <a:r>
                        <a:rPr sz="1200" b="1" spc="-5" dirty="0">
                          <a:latin typeface="Times New Roman"/>
                          <a:cs typeface="Times New Roman"/>
                        </a:rPr>
                        <a:t>METHODOLOGY</a:t>
                      </a:r>
                      <a:endParaRPr sz="1200" dirty="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85"/>
                        </a:spcBef>
                      </a:pPr>
                      <a:r>
                        <a:rPr sz="1200" b="1" spc="-5" dirty="0">
                          <a:latin typeface="Times New Roman"/>
                          <a:cs typeface="Times New Roman"/>
                        </a:rPr>
                        <a:t>ADVANTAGES</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85"/>
                        </a:spcBef>
                      </a:pPr>
                      <a:r>
                        <a:rPr sz="1200" b="1" spc="-5" dirty="0">
                          <a:latin typeface="Times New Roman"/>
                          <a:cs typeface="Times New Roman"/>
                        </a:rPr>
                        <a:t>LIMITATIONS</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270997605"/>
                  </a:ext>
                </a:extLst>
              </a:tr>
              <a:tr h="2680182">
                <a:tc>
                  <a:txBody>
                    <a:bodyPr/>
                    <a:lstStyle/>
                    <a:p>
                      <a:pPr marL="91440">
                        <a:lnSpc>
                          <a:spcPct val="100000"/>
                        </a:lnSpc>
                        <a:spcBef>
                          <a:spcPts val="685"/>
                        </a:spcBef>
                      </a:pPr>
                      <a:r>
                        <a:rPr sz="1200" b="1" dirty="0">
                          <a:latin typeface="Times New Roman"/>
                          <a:cs typeface="Times New Roman"/>
                        </a:rPr>
                        <a:t>2</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102870">
                        <a:lnSpc>
                          <a:spcPct val="114999"/>
                        </a:lnSpc>
                        <a:spcBef>
                          <a:spcPts val="500"/>
                        </a:spcBef>
                      </a:pPr>
                      <a:r>
                        <a:rPr sz="1500" dirty="0">
                          <a:latin typeface="Times New Roman"/>
                          <a:cs typeface="Times New Roman"/>
                        </a:rPr>
                        <a:t>Trustless </a:t>
                      </a:r>
                      <a:r>
                        <a:rPr sz="1500" spc="-5" dirty="0">
                          <a:latin typeface="Times New Roman"/>
                          <a:cs typeface="Times New Roman"/>
                        </a:rPr>
                        <a:t>Machine </a:t>
                      </a:r>
                      <a:r>
                        <a:rPr sz="1500" spc="-360" dirty="0">
                          <a:latin typeface="Times New Roman"/>
                          <a:cs typeface="Times New Roman"/>
                        </a:rPr>
                        <a:t> </a:t>
                      </a:r>
                      <a:r>
                        <a:rPr sz="1500" spc="-5" dirty="0">
                          <a:latin typeface="Times New Roman"/>
                          <a:cs typeface="Times New Roman"/>
                        </a:rPr>
                        <a:t>Learning </a:t>
                      </a:r>
                      <a:r>
                        <a:rPr sz="1500" dirty="0">
                          <a:latin typeface="Times New Roman"/>
                          <a:cs typeface="Times New Roman"/>
                        </a:rPr>
                        <a:t> </a:t>
                      </a:r>
                      <a:r>
                        <a:rPr sz="1500" spc="-5" dirty="0">
                          <a:latin typeface="Times New Roman"/>
                          <a:cs typeface="Times New Roman"/>
                        </a:rPr>
                        <a:t>Contracts; </a:t>
                      </a:r>
                      <a:r>
                        <a:rPr sz="1500" dirty="0">
                          <a:latin typeface="Times New Roman"/>
                          <a:cs typeface="Times New Roman"/>
                        </a:rPr>
                        <a:t> </a:t>
                      </a:r>
                      <a:r>
                        <a:rPr sz="1500" spc="-5" dirty="0">
                          <a:latin typeface="Times New Roman"/>
                          <a:cs typeface="Times New Roman"/>
                        </a:rPr>
                        <a:t>Evaluating and </a:t>
                      </a:r>
                      <a:r>
                        <a:rPr sz="1500" dirty="0">
                          <a:latin typeface="Times New Roman"/>
                          <a:cs typeface="Times New Roman"/>
                        </a:rPr>
                        <a:t> </a:t>
                      </a:r>
                      <a:r>
                        <a:rPr sz="1500" spc="-5" dirty="0">
                          <a:latin typeface="Times New Roman"/>
                          <a:cs typeface="Times New Roman"/>
                        </a:rPr>
                        <a:t>Exchanging </a:t>
                      </a:r>
                      <a:r>
                        <a:rPr sz="1500" dirty="0">
                          <a:latin typeface="Times New Roman"/>
                          <a:cs typeface="Times New Roman"/>
                        </a:rPr>
                        <a:t> </a:t>
                      </a:r>
                      <a:r>
                        <a:rPr sz="1500" spc="-5" dirty="0">
                          <a:latin typeface="Times New Roman"/>
                          <a:cs typeface="Times New Roman"/>
                        </a:rPr>
                        <a:t>Machine Learning </a:t>
                      </a:r>
                      <a:r>
                        <a:rPr sz="1500" spc="-360" dirty="0">
                          <a:latin typeface="Times New Roman"/>
                          <a:cs typeface="Times New Roman"/>
                        </a:rPr>
                        <a:t> </a:t>
                      </a:r>
                      <a:r>
                        <a:rPr sz="1500" spc="-5" dirty="0">
                          <a:latin typeface="Times New Roman"/>
                          <a:cs typeface="Times New Roman"/>
                        </a:rPr>
                        <a:t>Models </a:t>
                      </a:r>
                      <a:r>
                        <a:rPr sz="1500" dirty="0">
                          <a:latin typeface="Times New Roman"/>
                          <a:cs typeface="Times New Roman"/>
                        </a:rPr>
                        <a:t>on the </a:t>
                      </a:r>
                      <a:r>
                        <a:rPr sz="1500" spc="5" dirty="0">
                          <a:latin typeface="Times New Roman"/>
                          <a:cs typeface="Times New Roman"/>
                        </a:rPr>
                        <a:t> </a:t>
                      </a:r>
                      <a:r>
                        <a:rPr sz="1500" spc="-5" dirty="0">
                          <a:latin typeface="Times New Roman"/>
                          <a:cs typeface="Times New Roman"/>
                        </a:rPr>
                        <a:t>Ethereum </a:t>
                      </a:r>
                      <a:r>
                        <a:rPr sz="1500" dirty="0">
                          <a:latin typeface="Times New Roman"/>
                          <a:cs typeface="Times New Roman"/>
                        </a:rPr>
                        <a:t> </a:t>
                      </a:r>
                      <a:r>
                        <a:rPr sz="1500" spc="-5" dirty="0">
                          <a:latin typeface="Times New Roman"/>
                          <a:cs typeface="Times New Roman"/>
                        </a:rPr>
                        <a:t>Blockchain</a:t>
                      </a:r>
                      <a:r>
                        <a:rPr sz="1500" spc="-70" dirty="0">
                          <a:latin typeface="Times New Roman"/>
                          <a:cs typeface="Times New Roman"/>
                        </a:rPr>
                        <a:t> </a:t>
                      </a:r>
                      <a:r>
                        <a:rPr sz="1500" spc="-5" dirty="0">
                          <a:latin typeface="Times New Roman"/>
                          <a:cs typeface="Times New Roman"/>
                        </a:rPr>
                        <a:t>(</a:t>
                      </a:r>
                      <a:r>
                        <a:rPr sz="1400" spc="-5" dirty="0">
                          <a:latin typeface="Arial MT"/>
                          <a:cs typeface="Arial MT"/>
                        </a:rPr>
                        <a:t>2018</a:t>
                      </a:r>
                      <a:r>
                        <a:rPr sz="1500" spc="-5" dirty="0">
                          <a:latin typeface="Times New Roman"/>
                          <a:cs typeface="Times New Roman"/>
                        </a:rPr>
                        <a:t>)</a:t>
                      </a:r>
                      <a:endParaRPr sz="1500" dirty="0">
                        <a:latin typeface="Times New Roman"/>
                        <a:cs typeface="Times New Roman"/>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2550" algn="just">
                        <a:lnSpc>
                          <a:spcPct val="114999"/>
                        </a:lnSpc>
                        <a:spcBef>
                          <a:spcPts val="500"/>
                        </a:spcBef>
                      </a:pPr>
                      <a:r>
                        <a:rPr sz="1500" spc="-5" dirty="0">
                          <a:latin typeface="Times New Roman"/>
                          <a:cs typeface="Times New Roman"/>
                        </a:rPr>
                        <a:t>This </a:t>
                      </a:r>
                      <a:r>
                        <a:rPr sz="1500" spc="-10" dirty="0">
                          <a:latin typeface="Times New Roman"/>
                          <a:cs typeface="Times New Roman"/>
                        </a:rPr>
                        <a:t>paper </a:t>
                      </a:r>
                      <a:r>
                        <a:rPr sz="1500" spc="-5" dirty="0">
                          <a:latin typeface="Times New Roman"/>
                          <a:cs typeface="Times New Roman"/>
                        </a:rPr>
                        <a:t>discovered that it is possible </a:t>
                      </a:r>
                      <a:r>
                        <a:rPr sz="1500" dirty="0">
                          <a:latin typeface="Times New Roman"/>
                          <a:cs typeface="Times New Roman"/>
                        </a:rPr>
                        <a:t>to </a:t>
                      </a:r>
                      <a:r>
                        <a:rPr sz="1500" spc="5" dirty="0">
                          <a:latin typeface="Times New Roman"/>
                          <a:cs typeface="Times New Roman"/>
                        </a:rPr>
                        <a:t> </a:t>
                      </a:r>
                      <a:r>
                        <a:rPr sz="1500" spc="-5" dirty="0">
                          <a:latin typeface="Times New Roman"/>
                          <a:cs typeface="Times New Roman"/>
                        </a:rPr>
                        <a:t>create</a:t>
                      </a:r>
                      <a:r>
                        <a:rPr sz="1500" dirty="0">
                          <a:latin typeface="Times New Roman"/>
                          <a:cs typeface="Times New Roman"/>
                        </a:rPr>
                        <a:t> </a:t>
                      </a:r>
                      <a:r>
                        <a:rPr sz="1500" spc="-5" dirty="0">
                          <a:latin typeface="Times New Roman"/>
                          <a:cs typeface="Times New Roman"/>
                        </a:rPr>
                        <a:t>contracts</a:t>
                      </a:r>
                      <a:r>
                        <a:rPr sz="1500" dirty="0">
                          <a:latin typeface="Times New Roman"/>
                          <a:cs typeface="Times New Roman"/>
                        </a:rPr>
                        <a:t> </a:t>
                      </a:r>
                      <a:r>
                        <a:rPr sz="1500" spc="-5" dirty="0">
                          <a:latin typeface="Times New Roman"/>
                          <a:cs typeface="Times New Roman"/>
                        </a:rPr>
                        <a:t>that</a:t>
                      </a:r>
                      <a:r>
                        <a:rPr sz="1500" dirty="0">
                          <a:latin typeface="Times New Roman"/>
                          <a:cs typeface="Times New Roman"/>
                        </a:rPr>
                        <a:t> </a:t>
                      </a:r>
                      <a:r>
                        <a:rPr sz="1500" spc="-5" dirty="0">
                          <a:latin typeface="Times New Roman"/>
                          <a:cs typeface="Times New Roman"/>
                        </a:rPr>
                        <a:t>offer</a:t>
                      </a:r>
                      <a:r>
                        <a:rPr sz="1500" dirty="0">
                          <a:latin typeface="Times New Roman"/>
                          <a:cs typeface="Times New Roman"/>
                        </a:rPr>
                        <a:t> a</a:t>
                      </a:r>
                      <a:r>
                        <a:rPr sz="1500" spc="5" dirty="0">
                          <a:latin typeface="Times New Roman"/>
                          <a:cs typeface="Times New Roman"/>
                        </a:rPr>
                        <a:t> </a:t>
                      </a:r>
                      <a:r>
                        <a:rPr sz="1500" spc="-5" dirty="0">
                          <a:latin typeface="Times New Roman"/>
                          <a:cs typeface="Times New Roman"/>
                        </a:rPr>
                        <a:t>reward</a:t>
                      </a:r>
                      <a:r>
                        <a:rPr sz="1500" dirty="0">
                          <a:latin typeface="Times New Roman"/>
                          <a:cs typeface="Times New Roman"/>
                        </a:rPr>
                        <a:t> in </a:t>
                      </a:r>
                      <a:r>
                        <a:rPr sz="1500" spc="5" dirty="0">
                          <a:latin typeface="Times New Roman"/>
                          <a:cs typeface="Times New Roman"/>
                        </a:rPr>
                        <a:t> </a:t>
                      </a:r>
                      <a:r>
                        <a:rPr sz="1500" spc="-5" dirty="0">
                          <a:latin typeface="Times New Roman"/>
                          <a:cs typeface="Times New Roman"/>
                        </a:rPr>
                        <a:t>exchange</a:t>
                      </a:r>
                      <a:r>
                        <a:rPr sz="1500" dirty="0">
                          <a:latin typeface="Times New Roman"/>
                          <a:cs typeface="Times New Roman"/>
                        </a:rPr>
                        <a:t> for</a:t>
                      </a:r>
                      <a:r>
                        <a:rPr sz="1500" spc="5" dirty="0">
                          <a:latin typeface="Times New Roman"/>
                          <a:cs typeface="Times New Roman"/>
                        </a:rPr>
                        <a:t> </a:t>
                      </a:r>
                      <a:r>
                        <a:rPr sz="1500" dirty="0">
                          <a:latin typeface="Times New Roman"/>
                          <a:cs typeface="Times New Roman"/>
                        </a:rPr>
                        <a:t>a</a:t>
                      </a:r>
                      <a:r>
                        <a:rPr sz="1500" spc="5" dirty="0">
                          <a:latin typeface="Times New Roman"/>
                          <a:cs typeface="Times New Roman"/>
                        </a:rPr>
                        <a:t> </a:t>
                      </a:r>
                      <a:r>
                        <a:rPr sz="1500" spc="-5" dirty="0">
                          <a:latin typeface="Times New Roman"/>
                          <a:cs typeface="Times New Roman"/>
                        </a:rPr>
                        <a:t>trained</a:t>
                      </a:r>
                      <a:r>
                        <a:rPr sz="1500" dirty="0">
                          <a:latin typeface="Times New Roman"/>
                          <a:cs typeface="Times New Roman"/>
                        </a:rPr>
                        <a:t> </a:t>
                      </a:r>
                      <a:r>
                        <a:rPr sz="1500" spc="-5" dirty="0">
                          <a:latin typeface="Times New Roman"/>
                          <a:cs typeface="Times New Roman"/>
                        </a:rPr>
                        <a:t>machine</a:t>
                      </a:r>
                      <a:r>
                        <a:rPr sz="1500" dirty="0">
                          <a:latin typeface="Times New Roman"/>
                          <a:cs typeface="Times New Roman"/>
                        </a:rPr>
                        <a:t> </a:t>
                      </a:r>
                      <a:r>
                        <a:rPr sz="1500" spc="-5" dirty="0">
                          <a:latin typeface="Times New Roman"/>
                          <a:cs typeface="Times New Roman"/>
                        </a:rPr>
                        <a:t>learning </a:t>
                      </a:r>
                      <a:r>
                        <a:rPr sz="1500" dirty="0">
                          <a:latin typeface="Times New Roman"/>
                          <a:cs typeface="Times New Roman"/>
                        </a:rPr>
                        <a:t> </a:t>
                      </a:r>
                      <a:r>
                        <a:rPr sz="1500" spc="-5" dirty="0">
                          <a:latin typeface="Times New Roman"/>
                          <a:cs typeface="Times New Roman"/>
                        </a:rPr>
                        <a:t>model </a:t>
                      </a:r>
                      <a:r>
                        <a:rPr sz="1500" dirty="0">
                          <a:latin typeface="Times New Roman"/>
                          <a:cs typeface="Times New Roman"/>
                        </a:rPr>
                        <a:t>for a </a:t>
                      </a:r>
                      <a:r>
                        <a:rPr sz="1500" spc="-5" dirty="0">
                          <a:latin typeface="Times New Roman"/>
                          <a:cs typeface="Times New Roman"/>
                        </a:rPr>
                        <a:t>particular data set. This would </a:t>
                      </a:r>
                      <a:r>
                        <a:rPr sz="1500" dirty="0">
                          <a:latin typeface="Times New Roman"/>
                          <a:cs typeface="Times New Roman"/>
                        </a:rPr>
                        <a:t> </a:t>
                      </a:r>
                      <a:r>
                        <a:rPr sz="1500" spc="-5" dirty="0">
                          <a:latin typeface="Times New Roman"/>
                          <a:cs typeface="Times New Roman"/>
                        </a:rPr>
                        <a:t>allow</a:t>
                      </a:r>
                      <a:r>
                        <a:rPr sz="1500" dirty="0">
                          <a:latin typeface="Times New Roman"/>
                          <a:cs typeface="Times New Roman"/>
                        </a:rPr>
                        <a:t> </a:t>
                      </a:r>
                      <a:r>
                        <a:rPr sz="1500" spc="-5" dirty="0">
                          <a:latin typeface="Times New Roman"/>
                          <a:cs typeface="Times New Roman"/>
                        </a:rPr>
                        <a:t>users</a:t>
                      </a:r>
                      <a:r>
                        <a:rPr sz="1500" dirty="0">
                          <a:latin typeface="Times New Roman"/>
                          <a:cs typeface="Times New Roman"/>
                        </a:rPr>
                        <a:t> to</a:t>
                      </a:r>
                      <a:r>
                        <a:rPr sz="1500" spc="5" dirty="0">
                          <a:latin typeface="Times New Roman"/>
                          <a:cs typeface="Times New Roman"/>
                        </a:rPr>
                        <a:t> </a:t>
                      </a:r>
                      <a:r>
                        <a:rPr sz="1500" spc="-5" dirty="0">
                          <a:latin typeface="Times New Roman"/>
                          <a:cs typeface="Times New Roman"/>
                        </a:rPr>
                        <a:t>train</a:t>
                      </a:r>
                      <a:r>
                        <a:rPr sz="1500" spc="370" dirty="0">
                          <a:latin typeface="Times New Roman"/>
                          <a:cs typeface="Times New Roman"/>
                        </a:rPr>
                        <a:t> </a:t>
                      </a:r>
                      <a:r>
                        <a:rPr sz="1500" spc="-5" dirty="0">
                          <a:latin typeface="Times New Roman"/>
                          <a:cs typeface="Times New Roman"/>
                        </a:rPr>
                        <a:t>machine</a:t>
                      </a:r>
                      <a:r>
                        <a:rPr sz="1500" spc="370" dirty="0">
                          <a:latin typeface="Times New Roman"/>
                          <a:cs typeface="Times New Roman"/>
                        </a:rPr>
                        <a:t> </a:t>
                      </a:r>
                      <a:r>
                        <a:rPr sz="1500" spc="-5" dirty="0">
                          <a:latin typeface="Times New Roman"/>
                          <a:cs typeface="Times New Roman"/>
                        </a:rPr>
                        <a:t>learning </a:t>
                      </a:r>
                      <a:r>
                        <a:rPr sz="1500" dirty="0">
                          <a:latin typeface="Times New Roman"/>
                          <a:cs typeface="Times New Roman"/>
                        </a:rPr>
                        <a:t> </a:t>
                      </a:r>
                      <a:r>
                        <a:rPr sz="1500" spc="-5" dirty="0">
                          <a:latin typeface="Times New Roman"/>
                          <a:cs typeface="Times New Roman"/>
                        </a:rPr>
                        <a:t>models for </a:t>
                      </a:r>
                      <a:r>
                        <a:rPr sz="1500" dirty="0">
                          <a:latin typeface="Times New Roman"/>
                          <a:cs typeface="Times New Roman"/>
                        </a:rPr>
                        <a:t>a </a:t>
                      </a:r>
                      <a:r>
                        <a:rPr sz="1500" spc="-5" dirty="0">
                          <a:latin typeface="Times New Roman"/>
                          <a:cs typeface="Times New Roman"/>
                        </a:rPr>
                        <a:t>reward in </a:t>
                      </a:r>
                      <a:r>
                        <a:rPr sz="1500" dirty="0">
                          <a:latin typeface="Times New Roman"/>
                          <a:cs typeface="Times New Roman"/>
                        </a:rPr>
                        <a:t>a </a:t>
                      </a:r>
                      <a:r>
                        <a:rPr sz="1500" spc="-5" dirty="0">
                          <a:latin typeface="Times New Roman"/>
                          <a:cs typeface="Times New Roman"/>
                        </a:rPr>
                        <a:t>trustless manner. </a:t>
                      </a:r>
                      <a:r>
                        <a:rPr sz="1500" dirty="0">
                          <a:latin typeface="Times New Roman"/>
                          <a:cs typeface="Times New Roman"/>
                        </a:rPr>
                        <a:t> </a:t>
                      </a:r>
                      <a:r>
                        <a:rPr sz="1500" spc="-5" dirty="0">
                          <a:latin typeface="Times New Roman"/>
                          <a:cs typeface="Times New Roman"/>
                        </a:rPr>
                        <a:t>Contracts </a:t>
                      </a:r>
                      <a:r>
                        <a:rPr sz="1500" spc="-10" dirty="0">
                          <a:latin typeface="Times New Roman"/>
                          <a:cs typeface="Times New Roman"/>
                        </a:rPr>
                        <a:t>can </a:t>
                      </a:r>
                      <a:r>
                        <a:rPr sz="1500" dirty="0">
                          <a:latin typeface="Times New Roman"/>
                          <a:cs typeface="Times New Roman"/>
                        </a:rPr>
                        <a:t>be </a:t>
                      </a:r>
                      <a:r>
                        <a:rPr sz="1500" spc="-5" dirty="0">
                          <a:latin typeface="Times New Roman"/>
                          <a:cs typeface="Times New Roman"/>
                        </a:rPr>
                        <a:t>created easily </a:t>
                      </a:r>
                      <a:r>
                        <a:rPr sz="1500" dirty="0">
                          <a:latin typeface="Times New Roman"/>
                          <a:cs typeface="Times New Roman"/>
                        </a:rPr>
                        <a:t>by </a:t>
                      </a:r>
                      <a:r>
                        <a:rPr sz="1500" spc="-5" dirty="0">
                          <a:latin typeface="Times New Roman"/>
                          <a:cs typeface="Times New Roman"/>
                        </a:rPr>
                        <a:t>anyone </a:t>
                      </a:r>
                      <a:r>
                        <a:rPr sz="1500" dirty="0">
                          <a:latin typeface="Times New Roman"/>
                          <a:cs typeface="Times New Roman"/>
                        </a:rPr>
                        <a:t> with</a:t>
                      </a:r>
                      <a:r>
                        <a:rPr sz="1500" spc="5" dirty="0">
                          <a:latin typeface="Times New Roman"/>
                          <a:cs typeface="Times New Roman"/>
                        </a:rPr>
                        <a:t> </a:t>
                      </a:r>
                      <a:r>
                        <a:rPr sz="1500" dirty="0">
                          <a:latin typeface="Times New Roman"/>
                          <a:cs typeface="Times New Roman"/>
                        </a:rPr>
                        <a:t>a</a:t>
                      </a:r>
                      <a:r>
                        <a:rPr sz="1500" spc="5" dirty="0">
                          <a:latin typeface="Times New Roman"/>
                          <a:cs typeface="Times New Roman"/>
                        </a:rPr>
                        <a:t> </a:t>
                      </a:r>
                      <a:r>
                        <a:rPr sz="1500" spc="-5" dirty="0">
                          <a:latin typeface="Times New Roman"/>
                          <a:cs typeface="Times New Roman"/>
                        </a:rPr>
                        <a:t>dataset,</a:t>
                      </a:r>
                      <a:r>
                        <a:rPr sz="1500" dirty="0">
                          <a:latin typeface="Times New Roman"/>
                          <a:cs typeface="Times New Roman"/>
                        </a:rPr>
                        <a:t> </a:t>
                      </a:r>
                      <a:r>
                        <a:rPr sz="1500" spc="-5" dirty="0">
                          <a:latin typeface="Times New Roman"/>
                          <a:cs typeface="Times New Roman"/>
                        </a:rPr>
                        <a:t>even</a:t>
                      </a:r>
                      <a:r>
                        <a:rPr sz="1500" dirty="0">
                          <a:latin typeface="Times New Roman"/>
                          <a:cs typeface="Times New Roman"/>
                        </a:rPr>
                        <a:t> </a:t>
                      </a:r>
                      <a:r>
                        <a:rPr sz="1500" spc="-5" dirty="0">
                          <a:latin typeface="Times New Roman"/>
                          <a:cs typeface="Times New Roman"/>
                        </a:rPr>
                        <a:t>programmatically</a:t>
                      </a:r>
                      <a:r>
                        <a:rPr sz="1500" dirty="0">
                          <a:latin typeface="Times New Roman"/>
                          <a:cs typeface="Times New Roman"/>
                        </a:rPr>
                        <a:t> </a:t>
                      </a:r>
                      <a:r>
                        <a:rPr sz="1500" spc="5" dirty="0">
                          <a:latin typeface="Times New Roman"/>
                          <a:cs typeface="Times New Roman"/>
                        </a:rPr>
                        <a:t>by </a:t>
                      </a:r>
                      <a:r>
                        <a:rPr sz="1500" spc="-360" dirty="0">
                          <a:latin typeface="Times New Roman"/>
                          <a:cs typeface="Times New Roman"/>
                        </a:rPr>
                        <a:t> </a:t>
                      </a:r>
                      <a:r>
                        <a:rPr sz="1500" spc="-5" dirty="0">
                          <a:latin typeface="Times New Roman"/>
                          <a:cs typeface="Times New Roman"/>
                        </a:rPr>
                        <a:t>software</a:t>
                      </a:r>
                      <a:r>
                        <a:rPr sz="1500" spc="-20" dirty="0">
                          <a:latin typeface="Times New Roman"/>
                          <a:cs typeface="Times New Roman"/>
                        </a:rPr>
                        <a:t> </a:t>
                      </a:r>
                      <a:r>
                        <a:rPr sz="1500" spc="-5" dirty="0">
                          <a:latin typeface="Times New Roman"/>
                          <a:cs typeface="Times New Roman"/>
                        </a:rPr>
                        <a:t>agents.</a:t>
                      </a:r>
                      <a:endParaRPr sz="1500">
                        <a:latin typeface="Times New Roman"/>
                        <a:cs typeface="Times New Roman"/>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06680">
                        <a:lnSpc>
                          <a:spcPct val="115100"/>
                        </a:lnSpc>
                        <a:spcBef>
                          <a:spcPts val="500"/>
                        </a:spcBef>
                      </a:pPr>
                      <a:r>
                        <a:rPr sz="1500" spc="-5" dirty="0">
                          <a:latin typeface="Times New Roman"/>
                          <a:cs typeface="Times New Roman"/>
                        </a:rPr>
                        <a:t>This will </a:t>
                      </a:r>
                      <a:r>
                        <a:rPr sz="1500" dirty="0">
                          <a:latin typeface="Times New Roman"/>
                          <a:cs typeface="Times New Roman"/>
                        </a:rPr>
                        <a:t> </a:t>
                      </a:r>
                      <a:r>
                        <a:rPr sz="1500" spc="-5" dirty="0">
                          <a:latin typeface="Times New Roman"/>
                          <a:cs typeface="Times New Roman"/>
                        </a:rPr>
                        <a:t>incentivize </a:t>
                      </a:r>
                      <a:r>
                        <a:rPr sz="1500" dirty="0">
                          <a:latin typeface="Times New Roman"/>
                          <a:cs typeface="Times New Roman"/>
                        </a:rPr>
                        <a:t>the </a:t>
                      </a:r>
                      <a:r>
                        <a:rPr sz="1500" spc="5" dirty="0">
                          <a:latin typeface="Times New Roman"/>
                          <a:cs typeface="Times New Roman"/>
                        </a:rPr>
                        <a:t> </a:t>
                      </a:r>
                      <a:r>
                        <a:rPr sz="1500" spc="-5" dirty="0">
                          <a:latin typeface="Times New Roman"/>
                          <a:cs typeface="Times New Roman"/>
                        </a:rPr>
                        <a:t>creation </a:t>
                      </a:r>
                      <a:r>
                        <a:rPr sz="1500" dirty="0">
                          <a:latin typeface="Times New Roman"/>
                          <a:cs typeface="Times New Roman"/>
                        </a:rPr>
                        <a:t>of </a:t>
                      </a:r>
                      <a:r>
                        <a:rPr sz="1500" spc="-5" dirty="0">
                          <a:latin typeface="Times New Roman"/>
                          <a:cs typeface="Times New Roman"/>
                        </a:rPr>
                        <a:t>better </a:t>
                      </a:r>
                      <a:r>
                        <a:rPr sz="1500" dirty="0">
                          <a:latin typeface="Times New Roman"/>
                          <a:cs typeface="Times New Roman"/>
                        </a:rPr>
                        <a:t> </a:t>
                      </a:r>
                      <a:r>
                        <a:rPr sz="1500" spc="-5" dirty="0">
                          <a:latin typeface="Times New Roman"/>
                          <a:cs typeface="Times New Roman"/>
                        </a:rPr>
                        <a:t>machine learning </a:t>
                      </a:r>
                      <a:r>
                        <a:rPr sz="1500" dirty="0">
                          <a:latin typeface="Times New Roman"/>
                          <a:cs typeface="Times New Roman"/>
                        </a:rPr>
                        <a:t> </a:t>
                      </a:r>
                      <a:r>
                        <a:rPr sz="1500" spc="-5" dirty="0">
                          <a:latin typeface="Times New Roman"/>
                          <a:cs typeface="Times New Roman"/>
                        </a:rPr>
                        <a:t>models, and </a:t>
                      </a:r>
                      <a:r>
                        <a:rPr sz="1500" spc="-10" dirty="0">
                          <a:latin typeface="Times New Roman"/>
                          <a:cs typeface="Times New Roman"/>
                        </a:rPr>
                        <a:t>make </a:t>
                      </a:r>
                      <a:r>
                        <a:rPr sz="1500" spc="-5" dirty="0">
                          <a:latin typeface="Times New Roman"/>
                          <a:cs typeface="Times New Roman"/>
                        </a:rPr>
                        <a:t> AI</a:t>
                      </a:r>
                      <a:r>
                        <a:rPr sz="1500" spc="-20" dirty="0">
                          <a:latin typeface="Times New Roman"/>
                          <a:cs typeface="Times New Roman"/>
                        </a:rPr>
                        <a:t> </a:t>
                      </a:r>
                      <a:r>
                        <a:rPr sz="1500" spc="-5" dirty="0">
                          <a:latin typeface="Times New Roman"/>
                          <a:cs typeface="Times New Roman"/>
                        </a:rPr>
                        <a:t>more</a:t>
                      </a:r>
                      <a:r>
                        <a:rPr sz="1500" spc="-40" dirty="0">
                          <a:latin typeface="Times New Roman"/>
                          <a:cs typeface="Times New Roman"/>
                        </a:rPr>
                        <a:t> </a:t>
                      </a:r>
                      <a:r>
                        <a:rPr sz="1500" spc="-5" dirty="0">
                          <a:latin typeface="Times New Roman"/>
                          <a:cs typeface="Times New Roman"/>
                        </a:rPr>
                        <a:t>accessible </a:t>
                      </a:r>
                      <a:r>
                        <a:rPr sz="1500" spc="-360" dirty="0">
                          <a:latin typeface="Times New Roman"/>
                          <a:cs typeface="Times New Roman"/>
                        </a:rPr>
                        <a:t> </a:t>
                      </a:r>
                      <a:r>
                        <a:rPr sz="1500" dirty="0">
                          <a:latin typeface="Times New Roman"/>
                          <a:cs typeface="Times New Roman"/>
                        </a:rPr>
                        <a:t>to </a:t>
                      </a:r>
                      <a:r>
                        <a:rPr sz="1500" spc="-5" dirty="0">
                          <a:latin typeface="Times New Roman"/>
                          <a:cs typeface="Times New Roman"/>
                        </a:rPr>
                        <a:t>companies and </a:t>
                      </a:r>
                      <a:r>
                        <a:rPr sz="1500" dirty="0">
                          <a:latin typeface="Times New Roman"/>
                          <a:cs typeface="Times New Roman"/>
                        </a:rPr>
                        <a:t> </a:t>
                      </a:r>
                      <a:r>
                        <a:rPr sz="1500" spc="-5" dirty="0">
                          <a:latin typeface="Times New Roman"/>
                          <a:cs typeface="Times New Roman"/>
                        </a:rPr>
                        <a:t>software</a:t>
                      </a:r>
                      <a:r>
                        <a:rPr sz="1500" spc="-30" dirty="0">
                          <a:latin typeface="Times New Roman"/>
                          <a:cs typeface="Times New Roman"/>
                        </a:rPr>
                        <a:t> </a:t>
                      </a:r>
                      <a:r>
                        <a:rPr sz="1500" spc="-5" dirty="0">
                          <a:latin typeface="Times New Roman"/>
                          <a:cs typeface="Times New Roman"/>
                        </a:rPr>
                        <a:t>agents.</a:t>
                      </a:r>
                      <a:endParaRPr sz="1500">
                        <a:latin typeface="Times New Roman"/>
                        <a:cs typeface="Times New Roman"/>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83185" algn="just">
                        <a:lnSpc>
                          <a:spcPct val="115199"/>
                        </a:lnSpc>
                        <a:spcBef>
                          <a:spcPts val="495"/>
                        </a:spcBef>
                      </a:pPr>
                      <a:r>
                        <a:rPr sz="1500" spc="-5" dirty="0">
                          <a:latin typeface="Times New Roman"/>
                          <a:cs typeface="Times New Roman"/>
                        </a:rPr>
                        <a:t>Without</a:t>
                      </a:r>
                      <a:r>
                        <a:rPr sz="1500" dirty="0">
                          <a:latin typeface="Times New Roman"/>
                          <a:cs typeface="Times New Roman"/>
                        </a:rPr>
                        <a:t> </a:t>
                      </a:r>
                      <a:r>
                        <a:rPr sz="1500" spc="-10" dirty="0">
                          <a:latin typeface="Times New Roman"/>
                          <a:cs typeface="Times New Roman"/>
                        </a:rPr>
                        <a:t>better </a:t>
                      </a:r>
                      <a:r>
                        <a:rPr sz="1500" spc="-360" dirty="0">
                          <a:latin typeface="Times New Roman"/>
                          <a:cs typeface="Times New Roman"/>
                        </a:rPr>
                        <a:t> </a:t>
                      </a:r>
                      <a:r>
                        <a:rPr sz="1500" spc="-5" dirty="0">
                          <a:latin typeface="Times New Roman"/>
                          <a:cs typeface="Times New Roman"/>
                        </a:rPr>
                        <a:t>design it leads </a:t>
                      </a:r>
                      <a:r>
                        <a:rPr sz="1500" dirty="0">
                          <a:latin typeface="Times New Roman"/>
                          <a:cs typeface="Times New Roman"/>
                        </a:rPr>
                        <a:t> to</a:t>
                      </a:r>
                      <a:r>
                        <a:rPr sz="1500" spc="5" dirty="0">
                          <a:latin typeface="Times New Roman"/>
                          <a:cs typeface="Times New Roman"/>
                        </a:rPr>
                        <a:t> </a:t>
                      </a:r>
                      <a:r>
                        <a:rPr sz="1500" spc="-5" dirty="0">
                          <a:latin typeface="Times New Roman"/>
                          <a:cs typeface="Times New Roman"/>
                        </a:rPr>
                        <a:t>increase</a:t>
                      </a:r>
                      <a:r>
                        <a:rPr sz="1500" dirty="0">
                          <a:latin typeface="Times New Roman"/>
                          <a:cs typeface="Times New Roman"/>
                        </a:rPr>
                        <a:t> </a:t>
                      </a:r>
                      <a:r>
                        <a:rPr sz="1500" spc="-10" dirty="0">
                          <a:latin typeface="Times New Roman"/>
                          <a:cs typeface="Times New Roman"/>
                        </a:rPr>
                        <a:t>in </a:t>
                      </a:r>
                      <a:r>
                        <a:rPr sz="1500" spc="-5" dirty="0">
                          <a:latin typeface="Times New Roman"/>
                          <a:cs typeface="Times New Roman"/>
                        </a:rPr>
                        <a:t> gas</a:t>
                      </a:r>
                      <a:r>
                        <a:rPr sz="1500" spc="-10" dirty="0">
                          <a:latin typeface="Times New Roman"/>
                          <a:cs typeface="Times New Roman"/>
                        </a:rPr>
                        <a:t> </a:t>
                      </a:r>
                      <a:r>
                        <a:rPr sz="1500" spc="-5" dirty="0">
                          <a:latin typeface="Times New Roman"/>
                          <a:cs typeface="Times New Roman"/>
                        </a:rPr>
                        <a:t>cost</a:t>
                      </a:r>
                      <a:endParaRPr sz="1500" dirty="0">
                        <a:latin typeface="Times New Roman"/>
                        <a:cs typeface="Times New Roman"/>
                      </a:endParaRPr>
                    </a:p>
                  </a:txBody>
                  <a:tcPr marL="0" marR="0" marT="628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601952644"/>
                  </a:ext>
                </a:extLst>
              </a:tr>
            </a:tbl>
          </a:graphicData>
        </a:graphic>
      </p:graphicFrame>
      <p:sp>
        <p:nvSpPr>
          <p:cNvPr id="7" name="object 2">
            <a:extLst>
              <a:ext uri="{FF2B5EF4-FFF2-40B4-BE49-F238E27FC236}">
                <a16:creationId xmlns:a16="http://schemas.microsoft.com/office/drawing/2014/main" id="{18DCCF27-3F60-785E-FCA7-45BF5AD4603D}"/>
              </a:ext>
            </a:extLst>
          </p:cNvPr>
          <p:cNvSpPr txBox="1">
            <a:spLocks noGrp="1"/>
          </p:cNvSpPr>
          <p:nvPr>
            <p:ph type="title"/>
          </p:nvPr>
        </p:nvSpPr>
        <p:spPr>
          <a:xfrm>
            <a:off x="385762" y="410971"/>
            <a:ext cx="4276889" cy="455894"/>
          </a:xfrm>
          <a:prstGeom prst="rect">
            <a:avLst/>
          </a:prstGeom>
        </p:spPr>
        <p:txBody>
          <a:bodyPr vert="horz" wrap="square" lIns="0" tIns="12065" rIns="0" bIns="0" rtlCol="0">
            <a:spAutoFit/>
          </a:bodyPr>
          <a:lstStyle/>
          <a:p>
            <a:pPr marL="12700">
              <a:lnSpc>
                <a:spcPct val="100000"/>
              </a:lnSpc>
              <a:spcBef>
                <a:spcPts val="95"/>
              </a:spcBef>
            </a:pPr>
            <a:r>
              <a:rPr spc="-5" dirty="0"/>
              <a:t>LITERATURE</a:t>
            </a:r>
            <a:r>
              <a:rPr spc="-60" dirty="0"/>
              <a:t> </a:t>
            </a:r>
            <a:r>
              <a:rPr spc="-5" dirty="0"/>
              <a:t>SURVEY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PERFORMANCE MEASURES</a:t>
            </a:r>
            <a:endParaRPr dirty="0"/>
          </a:p>
        </p:txBody>
      </p:sp>
      <p:sp>
        <p:nvSpPr>
          <p:cNvPr id="348" name="Google Shape;348;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2000" b="1" dirty="0">
                <a:solidFill>
                  <a:srgbClr val="333333"/>
                </a:solidFill>
                <a:effectLst/>
                <a:latin typeface="Times New Roman" panose="02020603050405020304" pitchFamily="18" charset="0"/>
                <a:ea typeface="Times New Roman" panose="02020603050405020304" pitchFamily="18" charset="0"/>
              </a:rPr>
              <a:t>Authority consensus Policy</a:t>
            </a:r>
            <a:r>
              <a:rPr lang="en-US" sz="2000" b="1" dirty="0">
                <a:effectLst/>
                <a:latin typeface="+mj-lt"/>
                <a:ea typeface="Times New Roman" panose="02020603050405020304" pitchFamily="18" charset="0"/>
              </a:rPr>
              <a:t> </a:t>
            </a:r>
            <a:endParaRPr lang="en-IN" sz="2000" dirty="0">
              <a:effectLst/>
              <a:latin typeface="+mj-lt"/>
              <a:ea typeface="Times New Roman" panose="02020603050405020304" pitchFamily="18" charset="0"/>
            </a:endParaRPr>
          </a:p>
          <a:p>
            <a:pPr marL="114300" indent="0" algn="just">
              <a:lnSpc>
                <a:spcPct val="150000"/>
              </a:lnSpc>
              <a:buNone/>
            </a:pPr>
            <a:r>
              <a:rPr lang="en-US" sz="1800" dirty="0">
                <a:effectLst/>
                <a:latin typeface="+mj-lt"/>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Another main component of D-</a:t>
            </a:r>
            <a:r>
              <a:rPr lang="en-US" sz="1800" dirty="0" err="1">
                <a:solidFill>
                  <a:srgbClr val="333333"/>
                </a:solidFill>
                <a:effectLst/>
                <a:latin typeface="Times New Roman" panose="02020603050405020304" pitchFamily="18" charset="0"/>
                <a:ea typeface="Times New Roman" panose="02020603050405020304" pitchFamily="18" charset="0"/>
              </a:rPr>
              <a:t>FedL</a:t>
            </a:r>
            <a:r>
              <a:rPr lang="en-US" sz="1800" dirty="0">
                <a:solidFill>
                  <a:srgbClr val="333333"/>
                </a:solidFill>
                <a:effectLst/>
                <a:latin typeface="Times New Roman" panose="02020603050405020304" pitchFamily="18" charset="0"/>
                <a:ea typeface="Times New Roman" panose="02020603050405020304" pitchFamily="18" charset="0"/>
              </a:rPr>
              <a:t> framework is Authority consensus which is responsible to make the overall system stable by avoiding model updates from the clients which constantly provides low quality model by </a:t>
            </a:r>
            <a:r>
              <a:rPr lang="en-US" sz="1800" dirty="0" err="1">
                <a:solidFill>
                  <a:srgbClr val="333333"/>
                </a:solidFill>
                <a:effectLst/>
                <a:latin typeface="Times New Roman" panose="02020603050405020304" pitchFamily="18" charset="0"/>
                <a:ea typeface="Times New Roman" panose="02020603050405020304" pitchFamily="18" charset="0"/>
              </a:rPr>
              <a:t>penalising</a:t>
            </a:r>
            <a:r>
              <a:rPr lang="en-US" sz="1800" dirty="0">
                <a:solidFill>
                  <a:srgbClr val="333333"/>
                </a:solidFill>
                <a:effectLst/>
                <a:latin typeface="Times New Roman" panose="02020603050405020304" pitchFamily="18" charset="0"/>
                <a:ea typeface="Times New Roman" panose="02020603050405020304" pitchFamily="18" charset="0"/>
              </a:rPr>
              <a:t> them and rewarding the clients with good quality model. The goal of the experiment is to compare the model growth with consensus and without it, and to infer whether usage of authority consensus increases model accuracy and stability.</a:t>
            </a:r>
            <a:endParaRPr lang="en-IN" sz="1800" dirty="0">
              <a:effectLst/>
              <a:latin typeface="Times New Roman" panose="02020603050405020304" pitchFamily="18" charset="0"/>
              <a:ea typeface="Times New Roman" panose="02020603050405020304" pitchFamily="18" charset="0"/>
            </a:endParaRPr>
          </a:p>
          <a:p>
            <a:pPr marL="114300" indent="0" algn="just">
              <a:lnSpc>
                <a:spcPct val="150000"/>
              </a:lnSpc>
              <a:buNone/>
            </a:pPr>
            <a:endParaRPr lang="en-US" sz="1800" dirty="0">
              <a:effectLst/>
              <a:latin typeface="+mj-lt"/>
              <a:ea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PERFORMANCE MEASURES</a:t>
            </a:r>
            <a:endParaRPr dirty="0"/>
          </a:p>
        </p:txBody>
      </p:sp>
      <p:sp>
        <p:nvSpPr>
          <p:cNvPr id="348" name="Google Shape;348;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800" b="1" dirty="0">
                <a:solidFill>
                  <a:srgbClr val="333333"/>
                </a:solidFill>
                <a:effectLst/>
                <a:latin typeface="Times New Roman" panose="02020603050405020304" pitchFamily="18" charset="0"/>
                <a:ea typeface="Times New Roman" panose="02020603050405020304" pitchFamily="18" charset="0"/>
              </a:rPr>
              <a:t>Authority consensus Policy</a:t>
            </a:r>
            <a:r>
              <a:rPr lang="en-US" sz="1800" b="1" dirty="0">
                <a:effectLst/>
                <a:latin typeface="+mj-lt"/>
                <a:ea typeface="Times New Roman" panose="02020603050405020304" pitchFamily="18" charset="0"/>
              </a:rPr>
              <a:t> </a:t>
            </a:r>
            <a:endParaRPr lang="en-IN" sz="1800" dirty="0">
              <a:effectLst/>
              <a:latin typeface="+mj-lt"/>
              <a:ea typeface="Times New Roman" panose="02020603050405020304" pitchFamily="18" charset="0"/>
            </a:endParaRPr>
          </a:p>
          <a:p>
            <a:pPr marL="114300" indent="0" algn="just">
              <a:lnSpc>
                <a:spcPct val="150000"/>
              </a:lnSpc>
              <a:buNone/>
            </a:pPr>
            <a:endParaRPr lang="en-US" sz="1800" dirty="0">
              <a:effectLst/>
              <a:latin typeface="+mj-lt"/>
              <a:ea typeface="Times New Roman" panose="02020603050405020304" pitchFamily="18" charset="0"/>
            </a:endParaRPr>
          </a:p>
        </p:txBody>
      </p:sp>
      <p:graphicFrame>
        <p:nvGraphicFramePr>
          <p:cNvPr id="2" name="Chart 1">
            <a:extLst>
              <a:ext uri="{FF2B5EF4-FFF2-40B4-BE49-F238E27FC236}">
                <a16:creationId xmlns:a16="http://schemas.microsoft.com/office/drawing/2014/main" id="{EF8AE539-69AE-FB11-8673-197F18BBEF96}"/>
              </a:ext>
            </a:extLst>
          </p:cNvPr>
          <p:cNvGraphicFramePr/>
          <p:nvPr>
            <p:extLst>
              <p:ext uri="{D42A27DB-BD31-4B8C-83A1-F6EECF244321}">
                <p14:modId xmlns:p14="http://schemas.microsoft.com/office/powerpoint/2010/main" val="25383511"/>
              </p:ext>
            </p:extLst>
          </p:nvPr>
        </p:nvGraphicFramePr>
        <p:xfrm>
          <a:off x="488632" y="1689481"/>
          <a:ext cx="5729288" cy="31873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1558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PERFORMANCE MEASURES</a:t>
            </a:r>
            <a:endParaRPr dirty="0"/>
          </a:p>
        </p:txBody>
      </p:sp>
      <p:sp>
        <p:nvSpPr>
          <p:cNvPr id="348" name="Google Shape;348;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114300" indent="0" algn="just">
              <a:lnSpc>
                <a:spcPct val="150000"/>
              </a:lnSpc>
              <a:buNone/>
            </a:pPr>
            <a:r>
              <a:rPr lang="en-US" sz="2100" b="1" dirty="0">
                <a:solidFill>
                  <a:srgbClr val="333333"/>
                </a:solidFill>
                <a:effectLst/>
                <a:latin typeface="Times New Roman" panose="02020603050405020304" pitchFamily="18" charset="0"/>
                <a:ea typeface="Times New Roman" panose="02020603050405020304" pitchFamily="18" charset="0"/>
              </a:rPr>
              <a:t>Authority consensus Policy</a:t>
            </a:r>
            <a:r>
              <a:rPr lang="en-US" sz="2100" b="1" dirty="0">
                <a:effectLst/>
                <a:latin typeface="+mj-lt"/>
                <a:ea typeface="Times New Roman" panose="02020603050405020304" pitchFamily="18" charset="0"/>
              </a:rPr>
              <a:t> </a:t>
            </a:r>
            <a:endParaRPr lang="en-IN" sz="2100" dirty="0">
              <a:effectLst/>
              <a:latin typeface="+mj-lt"/>
              <a:ea typeface="Times New Roman" panose="02020603050405020304" pitchFamily="18" charset="0"/>
            </a:endParaRPr>
          </a:p>
          <a:p>
            <a:pPr marL="114300" indent="0" algn="just">
              <a:lnSpc>
                <a:spcPct val="150000"/>
              </a:lnSpc>
              <a:buNone/>
            </a:pPr>
            <a:r>
              <a:rPr lang="en-US" sz="1800" dirty="0">
                <a:effectLst/>
                <a:latin typeface="+mj-lt"/>
                <a:ea typeface="Times New Roman" panose="02020603050405020304" pitchFamily="18" charset="0"/>
              </a:rPr>
              <a:t>RESULT:</a:t>
            </a:r>
          </a:p>
          <a:p>
            <a:pPr marL="114300" indent="0" algn="just">
              <a:lnSpc>
                <a:spcPct val="150000"/>
              </a:lnSpc>
              <a:buNone/>
            </a:pPr>
            <a:endParaRPr lang="en-US" dirty="0">
              <a:latin typeface="+mj-lt"/>
              <a:ea typeface="Times New Roman" panose="02020603050405020304" pitchFamily="18" charset="0"/>
            </a:endParaRPr>
          </a:p>
          <a:p>
            <a:pPr indent="0" algn="just">
              <a:lnSpc>
                <a:spcPct val="150000"/>
              </a:lnSpc>
              <a:buNone/>
            </a:pPr>
            <a:r>
              <a:rPr lang="en-US" sz="1800" dirty="0">
                <a:solidFill>
                  <a:srgbClr val="333333"/>
                </a:solidFill>
                <a:effectLst/>
                <a:latin typeface="Times New Roman" panose="02020603050405020304" pitchFamily="18" charset="0"/>
                <a:ea typeface="Times New Roman" panose="02020603050405020304" pitchFamily="18" charset="0"/>
              </a:rPr>
              <a:t>As we could infer from the graph, we could see large deviation in accuracy of the model trained without consensus, because nodes that provide low quality model would eventually bring down the accuracy of the model thus more fluctuation in model accuracy. Whereas on other hand model trained with authority consensus had very low deviation in the accuracy in successive rounds because it will stop receiving model updates from low performing nodes which increases model stability and model accuracy. After 15 rounds accuracy of the model trained with consensus came out to be 97.4% and the model without consensus was 91.9%, as we could notice the huge 5.5% difference in model accuracy between models trained with and without consensus. Thus using authority consensus seems to have improved model accuracy and stability.</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44888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COMPARATIVE MEASURES</a:t>
            </a:r>
            <a:endParaRPr dirty="0"/>
          </a:p>
        </p:txBody>
      </p:sp>
      <p:sp>
        <p:nvSpPr>
          <p:cNvPr id="348" name="Google Shape;348;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800" b="1" dirty="0">
                <a:effectLst/>
                <a:latin typeface="+mj-lt"/>
                <a:ea typeface="Times New Roman" panose="02020603050405020304" pitchFamily="18" charset="0"/>
              </a:rPr>
              <a:t>Synchronization Schemes </a:t>
            </a:r>
            <a:endParaRPr lang="en-IN" sz="1800" dirty="0">
              <a:effectLst/>
              <a:latin typeface="+mj-lt"/>
              <a:ea typeface="Times New Roman" panose="02020603050405020304" pitchFamily="18" charset="0"/>
            </a:endParaRPr>
          </a:p>
          <a:p>
            <a:pPr indent="0" algn="just">
              <a:lnSpc>
                <a:spcPct val="150000"/>
              </a:lnSpc>
              <a:buNone/>
            </a:pPr>
            <a:r>
              <a:rPr lang="en-US" sz="1800" dirty="0">
                <a:effectLst/>
                <a:latin typeface="+mj-lt"/>
                <a:ea typeface="Times New Roman" panose="02020603050405020304" pitchFamily="18" charset="0"/>
              </a:rPr>
              <a:t>In this experiment, we compare some of the common synchronization schemes used in parallel computing after adapting our own variations of them. The schemes implemented in </a:t>
            </a:r>
            <a:r>
              <a:rPr lang="en-US" sz="1800" dirty="0" err="1">
                <a:effectLst/>
                <a:latin typeface="+mj-lt"/>
                <a:ea typeface="Times New Roman" panose="02020603050405020304" pitchFamily="18" charset="0"/>
              </a:rPr>
              <a:t>DFedL</a:t>
            </a:r>
            <a:r>
              <a:rPr lang="en-US" sz="1800" dirty="0">
                <a:effectLst/>
                <a:latin typeface="+mj-lt"/>
                <a:ea typeface="Times New Roman" panose="02020603050405020304" pitchFamily="18" charset="0"/>
              </a:rPr>
              <a:t> and those tested in the experiment are Bulk Synchronous Parallel (BSP), Stale Synchronous Parallel (SSP), and Barrierless Asynchronous Parallel (BAP), as previously described in the methodology.</a:t>
            </a:r>
            <a:endParaRPr lang="en-IN" sz="1800" dirty="0">
              <a:effectLst/>
              <a:latin typeface="+mj-lt"/>
              <a:ea typeface="Times New Roman" panose="02020603050405020304" pitchFamily="18" charset="0"/>
            </a:endParaRPr>
          </a:p>
          <a:p>
            <a:pPr marL="0" lvl="0" indent="0" algn="l" rtl="0">
              <a:spcBef>
                <a:spcPts val="0"/>
              </a:spcBef>
              <a:spcAft>
                <a:spcPts val="1200"/>
              </a:spcAft>
              <a:buNone/>
            </a:pPr>
            <a:endParaRPr lang="en-IN" dirty="0">
              <a:latin typeface="+mj-lt"/>
            </a:endParaRPr>
          </a:p>
        </p:txBody>
      </p:sp>
    </p:spTree>
    <p:extLst>
      <p:ext uri="{BB962C8B-B14F-4D97-AF65-F5344CB8AC3E}">
        <p14:creationId xmlns:p14="http://schemas.microsoft.com/office/powerpoint/2010/main" val="24652508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COMPARATIVE MEASURES</a:t>
            </a:r>
            <a:endParaRPr dirty="0"/>
          </a:p>
        </p:txBody>
      </p:sp>
      <p:sp>
        <p:nvSpPr>
          <p:cNvPr id="348" name="Google Shape;348;p59"/>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800" b="1" dirty="0">
                <a:effectLst/>
                <a:latin typeface="+mj-lt"/>
                <a:ea typeface="Times New Roman" panose="02020603050405020304" pitchFamily="18" charset="0"/>
              </a:rPr>
              <a:t>Synchronization Schemes </a:t>
            </a:r>
            <a:endParaRPr lang="en-IN" b="1" dirty="0">
              <a:latin typeface="+mj-lt"/>
              <a:ea typeface="Times New Roman" panose="02020603050405020304" pitchFamily="18" charset="0"/>
            </a:endParaRPr>
          </a:p>
          <a:p>
            <a:pPr marL="114300" indent="0" algn="just">
              <a:lnSpc>
                <a:spcPct val="150000"/>
              </a:lnSpc>
              <a:buNone/>
            </a:pPr>
            <a:endParaRPr lang="en-IN" sz="1800" dirty="0">
              <a:effectLst/>
              <a:latin typeface="+mj-lt"/>
              <a:ea typeface="Times New Roman" panose="02020603050405020304" pitchFamily="18" charset="0"/>
            </a:endParaRPr>
          </a:p>
          <a:p>
            <a:pPr marL="0" lvl="0" indent="0" algn="l" rtl="0">
              <a:spcBef>
                <a:spcPts val="0"/>
              </a:spcBef>
              <a:spcAft>
                <a:spcPts val="1200"/>
              </a:spcAft>
              <a:buNone/>
            </a:pPr>
            <a:endParaRPr lang="en-IN" dirty="0">
              <a:latin typeface="+mj-lt"/>
            </a:endParaRPr>
          </a:p>
        </p:txBody>
      </p:sp>
      <p:graphicFrame>
        <p:nvGraphicFramePr>
          <p:cNvPr id="2" name="Chart 1">
            <a:extLst>
              <a:ext uri="{FF2B5EF4-FFF2-40B4-BE49-F238E27FC236}">
                <a16:creationId xmlns:a16="http://schemas.microsoft.com/office/drawing/2014/main" id="{3766813F-C9FD-1A1B-53DC-63EE1BA0CDB0}"/>
              </a:ext>
            </a:extLst>
          </p:cNvPr>
          <p:cNvGraphicFramePr/>
          <p:nvPr>
            <p:extLst>
              <p:ext uri="{D42A27DB-BD31-4B8C-83A1-F6EECF244321}">
                <p14:modId xmlns:p14="http://schemas.microsoft.com/office/powerpoint/2010/main" val="1978294452"/>
              </p:ext>
            </p:extLst>
          </p:nvPr>
        </p:nvGraphicFramePr>
        <p:xfrm>
          <a:off x="0" y="1765668"/>
          <a:ext cx="4657344" cy="26684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562DB7E3-8DE8-3204-3458-D2FEEC2628DC}"/>
              </a:ext>
            </a:extLst>
          </p:cNvPr>
          <p:cNvGraphicFramePr/>
          <p:nvPr>
            <p:extLst>
              <p:ext uri="{D42A27DB-BD31-4B8C-83A1-F6EECF244321}">
                <p14:modId xmlns:p14="http://schemas.microsoft.com/office/powerpoint/2010/main" val="92338796"/>
              </p:ext>
            </p:extLst>
          </p:nvPr>
        </p:nvGraphicFramePr>
        <p:xfrm>
          <a:off x="4572000" y="1795841"/>
          <a:ext cx="4450080" cy="26382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95239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COMPARATIVE MEASURES</a:t>
            </a:r>
            <a:endParaRPr dirty="0"/>
          </a:p>
        </p:txBody>
      </p:sp>
      <p:sp>
        <p:nvSpPr>
          <p:cNvPr id="348" name="Google Shape;348;p59"/>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114300" indent="0" algn="just">
              <a:lnSpc>
                <a:spcPct val="150000"/>
              </a:lnSpc>
              <a:buNone/>
            </a:pPr>
            <a:r>
              <a:rPr lang="en-US" sz="1400" b="1" dirty="0">
                <a:effectLst/>
                <a:latin typeface="+mj-lt"/>
                <a:ea typeface="Times New Roman" panose="02020603050405020304" pitchFamily="18" charset="0"/>
              </a:rPr>
              <a:t>Synchronization Schemes </a:t>
            </a:r>
            <a:endParaRPr lang="en-IN" sz="1400" b="1" dirty="0">
              <a:latin typeface="+mj-lt"/>
              <a:ea typeface="Times New Roman" panose="02020603050405020304" pitchFamily="18" charset="0"/>
            </a:endParaRPr>
          </a:p>
          <a:p>
            <a:pPr marL="114300" indent="0" algn="just">
              <a:lnSpc>
                <a:spcPct val="150000"/>
              </a:lnSpc>
              <a:buNone/>
            </a:pPr>
            <a:r>
              <a:rPr lang="en-IN" sz="1400" dirty="0">
                <a:effectLst/>
                <a:latin typeface="+mj-lt"/>
                <a:ea typeface="Times New Roman" panose="02020603050405020304" pitchFamily="18" charset="0"/>
              </a:rPr>
              <a:t>RESULT:</a:t>
            </a:r>
          </a:p>
          <a:p>
            <a:pPr marL="114300" indent="0" algn="just">
              <a:lnSpc>
                <a:spcPct val="150000"/>
              </a:lnSpc>
              <a:buNone/>
            </a:pPr>
            <a:endParaRPr lang="en-IN" sz="1400" dirty="0">
              <a:effectLst/>
              <a:latin typeface="+mj-lt"/>
              <a:ea typeface="Times New Roman" panose="02020603050405020304" pitchFamily="18" charset="0"/>
            </a:endParaRPr>
          </a:p>
          <a:p>
            <a:pPr marL="457200" indent="457200" algn="just">
              <a:lnSpc>
                <a:spcPct val="150000"/>
              </a:lnSpc>
            </a:pPr>
            <a:r>
              <a:rPr lang="en-US" sz="1400" dirty="0">
                <a:solidFill>
                  <a:srgbClr val="333333"/>
                </a:solidFill>
                <a:effectLst/>
                <a:latin typeface="Times New Roman" panose="02020603050405020304" pitchFamily="18" charset="0"/>
                <a:ea typeface="Times New Roman" panose="02020603050405020304" pitchFamily="18" charset="0"/>
              </a:rPr>
              <a:t>As we could infer from the graphs,  at the end of 15 iterations the model accuracy of both synchronous and asynchronous schemes is almost same, but when we ran the system through particular time frame </a:t>
            </a:r>
            <a:r>
              <a:rPr lang="en-US" sz="1400" dirty="0" err="1">
                <a:solidFill>
                  <a:srgbClr val="333333"/>
                </a:solidFill>
                <a:effectLst/>
                <a:latin typeface="Times New Roman" panose="02020603050405020304" pitchFamily="18" charset="0"/>
                <a:ea typeface="Times New Roman" panose="02020603050405020304" pitchFamily="18" charset="0"/>
              </a:rPr>
              <a:t>i.e</a:t>
            </a:r>
            <a:r>
              <a:rPr lang="en-US" sz="1400" dirty="0">
                <a:solidFill>
                  <a:srgbClr val="333333"/>
                </a:solidFill>
                <a:effectLst/>
                <a:latin typeface="Times New Roman" panose="02020603050405020304" pitchFamily="18" charset="0"/>
                <a:ea typeface="Times New Roman" panose="02020603050405020304" pitchFamily="18" charset="0"/>
              </a:rPr>
              <a:t>) 15 minutes we could see BSP has higher number of iterations in 15 minutes but it has lower accuracy, followed by SSP which had completed 10 iterations in 15 minutes with higher accuracy and asynchronous scheme which has completed just 6 iterations.</a:t>
            </a:r>
            <a:endParaRPr lang="en-IN" sz="1400" dirty="0">
              <a:effectLst/>
              <a:latin typeface="Times New Roman" panose="02020603050405020304" pitchFamily="18" charset="0"/>
              <a:ea typeface="Times New Roman" panose="02020603050405020304" pitchFamily="18" charset="0"/>
            </a:endParaRPr>
          </a:p>
          <a:p>
            <a:pPr marL="457200" indent="457200" algn="just">
              <a:lnSpc>
                <a:spcPct val="150000"/>
              </a:lnSpc>
            </a:pPr>
            <a:r>
              <a:rPr lang="en-US" sz="1400" dirty="0">
                <a:solidFill>
                  <a:srgbClr val="333333"/>
                </a:solidFill>
                <a:effectLst/>
                <a:latin typeface="Times New Roman" panose="02020603050405020304" pitchFamily="18" charset="0"/>
                <a:ea typeface="Times New Roman" panose="02020603050405020304" pitchFamily="18" charset="0"/>
              </a:rPr>
              <a:t>Though model accuracy is same at similar iteration, when it comes into the efficiency of using their resources synchronization schemes outperform asynchronous scheme by completing more iterations in fixed time frame.</a:t>
            </a:r>
            <a:endParaRPr lang="en-IN" sz="1400" dirty="0">
              <a:effectLst/>
              <a:latin typeface="Times New Roman" panose="02020603050405020304" pitchFamily="18" charset="0"/>
              <a:ea typeface="Times New Roman" panose="02020603050405020304" pitchFamily="18" charset="0"/>
            </a:endParaRPr>
          </a:p>
          <a:p>
            <a:pPr marL="114300" indent="0" algn="just">
              <a:lnSpc>
                <a:spcPct val="150000"/>
              </a:lnSpc>
              <a:buNone/>
            </a:pPr>
            <a:r>
              <a:rPr lang="en-US" sz="1400" dirty="0"/>
              <a:t>. </a:t>
            </a:r>
            <a:endParaRPr lang="en-IN" sz="1400" dirty="0">
              <a:effectLst/>
              <a:latin typeface="+mj-lt"/>
              <a:ea typeface="Times New Roman" panose="02020603050405020304" pitchFamily="18" charset="0"/>
            </a:endParaRPr>
          </a:p>
        </p:txBody>
      </p:sp>
    </p:spTree>
    <p:extLst>
      <p:ext uri="{BB962C8B-B14F-4D97-AF65-F5344CB8AC3E}">
        <p14:creationId xmlns:p14="http://schemas.microsoft.com/office/powerpoint/2010/main" val="3762544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COMPARATIVE MEASURES</a:t>
            </a:r>
            <a:endParaRPr dirty="0"/>
          </a:p>
        </p:txBody>
      </p:sp>
      <p:sp>
        <p:nvSpPr>
          <p:cNvPr id="348" name="Google Shape;348;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800" b="1" dirty="0">
                <a:solidFill>
                  <a:srgbClr val="333333"/>
                </a:solidFill>
                <a:effectLst/>
                <a:latin typeface="Times New Roman" panose="02020603050405020304" pitchFamily="18" charset="0"/>
                <a:ea typeface="Times New Roman" panose="02020603050405020304" pitchFamily="18" charset="0"/>
              </a:rPr>
              <a:t>Model Accuracy vs No of Iterations</a:t>
            </a:r>
          </a:p>
          <a:p>
            <a:pPr marL="114300" indent="0" algn="just">
              <a:lnSpc>
                <a:spcPct val="150000"/>
              </a:lnSpc>
              <a:buNone/>
            </a:pPr>
            <a:endParaRPr lang="en-US" sz="900" b="1" dirty="0">
              <a:solidFill>
                <a:srgbClr val="333333"/>
              </a:solidFill>
              <a:effectLst/>
              <a:latin typeface="Times New Roman" panose="02020603050405020304" pitchFamily="18" charset="0"/>
              <a:ea typeface="Times New Roman" panose="02020603050405020304" pitchFamily="18" charset="0"/>
            </a:endParaRPr>
          </a:p>
          <a:p>
            <a:pPr marL="457200" indent="457200" algn="just">
              <a:lnSpc>
                <a:spcPct val="150000"/>
              </a:lnSpc>
            </a:pPr>
            <a:r>
              <a:rPr lang="en-IN" sz="1800" dirty="0">
                <a:solidFill>
                  <a:srgbClr val="333333"/>
                </a:solidFill>
                <a:effectLst/>
                <a:latin typeface="Times New Roman" panose="02020603050405020304" pitchFamily="18" charset="0"/>
                <a:ea typeface="Times New Roman" panose="02020603050405020304" pitchFamily="18" charset="0"/>
              </a:rPr>
              <a:t>From this experiment, the goal is to find whether the highest number of iterations till which the model is not affected by overfitting which decreases the model accuracy and find which synchronization scheme is more susceptible to overfitting and to find the one which is least affected by it.</a:t>
            </a:r>
            <a:endParaRPr lang="en-IN"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200"/>
              </a:spcAft>
              <a:buNone/>
            </a:pPr>
            <a:endParaRPr lang="en-IN" dirty="0">
              <a:latin typeface="+mj-lt"/>
            </a:endParaRPr>
          </a:p>
        </p:txBody>
      </p:sp>
    </p:spTree>
    <p:extLst>
      <p:ext uri="{BB962C8B-B14F-4D97-AF65-F5344CB8AC3E}">
        <p14:creationId xmlns:p14="http://schemas.microsoft.com/office/powerpoint/2010/main" val="1979290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COMPARATIVE MEASURES</a:t>
            </a:r>
            <a:endParaRPr dirty="0"/>
          </a:p>
        </p:txBody>
      </p:sp>
      <p:sp>
        <p:nvSpPr>
          <p:cNvPr id="348" name="Google Shape;348;p59"/>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800" b="1" dirty="0">
                <a:solidFill>
                  <a:srgbClr val="333333"/>
                </a:solidFill>
                <a:effectLst/>
                <a:latin typeface="Times New Roman" panose="02020603050405020304" pitchFamily="18" charset="0"/>
                <a:ea typeface="Times New Roman" panose="02020603050405020304" pitchFamily="18" charset="0"/>
              </a:rPr>
              <a:t>Model Accuracy vs No of Iterations</a:t>
            </a:r>
          </a:p>
          <a:p>
            <a:pPr marL="114300" indent="0" algn="just">
              <a:lnSpc>
                <a:spcPct val="150000"/>
              </a:lnSpc>
              <a:buNone/>
            </a:pPr>
            <a:endParaRPr lang="en-IN" sz="1800" dirty="0">
              <a:effectLst/>
              <a:latin typeface="+mj-lt"/>
              <a:ea typeface="Times New Roman" panose="02020603050405020304" pitchFamily="18" charset="0"/>
            </a:endParaRPr>
          </a:p>
          <a:p>
            <a:pPr marL="0" lvl="0" indent="0" algn="l" rtl="0">
              <a:spcBef>
                <a:spcPts val="0"/>
              </a:spcBef>
              <a:spcAft>
                <a:spcPts val="1200"/>
              </a:spcAft>
              <a:buNone/>
            </a:pPr>
            <a:endParaRPr lang="en-IN" dirty="0">
              <a:latin typeface="+mj-lt"/>
            </a:endParaRPr>
          </a:p>
        </p:txBody>
      </p:sp>
      <p:graphicFrame>
        <p:nvGraphicFramePr>
          <p:cNvPr id="3" name="Chart 2">
            <a:extLst>
              <a:ext uri="{FF2B5EF4-FFF2-40B4-BE49-F238E27FC236}">
                <a16:creationId xmlns:a16="http://schemas.microsoft.com/office/drawing/2014/main" id="{C7638895-90BD-7CC9-45EC-157334D1DBD1}"/>
              </a:ext>
            </a:extLst>
          </p:cNvPr>
          <p:cNvGraphicFramePr/>
          <p:nvPr>
            <p:extLst>
              <p:ext uri="{D42A27DB-BD31-4B8C-83A1-F6EECF244321}">
                <p14:modId xmlns:p14="http://schemas.microsoft.com/office/powerpoint/2010/main" val="2183795916"/>
              </p:ext>
            </p:extLst>
          </p:nvPr>
        </p:nvGraphicFramePr>
        <p:xfrm>
          <a:off x="121920" y="1796843"/>
          <a:ext cx="4706112" cy="26372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4782C91B-1952-708A-5BB5-3924301697D2}"/>
              </a:ext>
            </a:extLst>
          </p:cNvPr>
          <p:cNvGraphicFramePr>
            <a:graphicFrameLocks noGrp="1"/>
          </p:cNvGraphicFramePr>
          <p:nvPr>
            <p:extLst>
              <p:ext uri="{D42A27DB-BD31-4B8C-83A1-F6EECF244321}">
                <p14:modId xmlns:p14="http://schemas.microsoft.com/office/powerpoint/2010/main" val="539148665"/>
              </p:ext>
            </p:extLst>
          </p:nvPr>
        </p:nvGraphicFramePr>
        <p:xfrm>
          <a:off x="4895892" y="2420872"/>
          <a:ext cx="4126188" cy="1142240"/>
        </p:xfrm>
        <a:graphic>
          <a:graphicData uri="http://schemas.openxmlformats.org/drawingml/2006/table">
            <a:tbl>
              <a:tblPr firstRow="1" firstCol="1" bandRow="1">
                <a:tableStyleId>{23761B5F-4DB8-4228-8C44-EB227CE06FC1}</a:tableStyleId>
              </a:tblPr>
              <a:tblGrid>
                <a:gridCol w="2231159">
                  <a:extLst>
                    <a:ext uri="{9D8B030D-6E8A-4147-A177-3AD203B41FA5}">
                      <a16:colId xmlns:a16="http://schemas.microsoft.com/office/drawing/2014/main" val="3505107675"/>
                    </a:ext>
                  </a:extLst>
                </a:gridCol>
                <a:gridCol w="1895029">
                  <a:extLst>
                    <a:ext uri="{9D8B030D-6E8A-4147-A177-3AD203B41FA5}">
                      <a16:colId xmlns:a16="http://schemas.microsoft.com/office/drawing/2014/main" val="2599111499"/>
                    </a:ext>
                  </a:extLst>
                </a:gridCol>
              </a:tblGrid>
              <a:tr h="284226">
                <a:tc>
                  <a:txBody>
                    <a:bodyPr/>
                    <a:lstStyle/>
                    <a:p>
                      <a:pPr algn="just">
                        <a:lnSpc>
                          <a:spcPct val="150000"/>
                        </a:lnSpc>
                      </a:pPr>
                      <a:r>
                        <a:rPr lang="en-IN" sz="1400">
                          <a:effectLst/>
                        </a:rPr>
                        <a:t>Synchronization scheme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IN" sz="1400">
                          <a:effectLst/>
                        </a:rPr>
                        <a:t>Iteration number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65571924"/>
                  </a:ext>
                </a:extLst>
              </a:tr>
              <a:tr h="284226">
                <a:tc>
                  <a:txBody>
                    <a:bodyPr/>
                    <a:lstStyle/>
                    <a:p>
                      <a:pPr marL="457200" algn="just">
                        <a:lnSpc>
                          <a:spcPct val="150000"/>
                        </a:lnSpc>
                      </a:pPr>
                      <a:r>
                        <a:rPr lang="en-IN" sz="1400">
                          <a:effectLst/>
                        </a:rPr>
                        <a:t>BSP</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just">
                        <a:lnSpc>
                          <a:spcPct val="150000"/>
                        </a:lnSpc>
                      </a:pPr>
                      <a:r>
                        <a:rPr lang="en-IN" sz="1400">
                          <a:effectLst/>
                        </a:rPr>
                        <a:t>25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604200"/>
                  </a:ext>
                </a:extLst>
              </a:tr>
              <a:tr h="284226">
                <a:tc>
                  <a:txBody>
                    <a:bodyPr/>
                    <a:lstStyle/>
                    <a:p>
                      <a:pPr marL="457200" algn="just">
                        <a:lnSpc>
                          <a:spcPct val="150000"/>
                        </a:lnSpc>
                      </a:pPr>
                      <a:r>
                        <a:rPr lang="en-IN" sz="1400">
                          <a:effectLst/>
                        </a:rPr>
                        <a:t>SSP</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just">
                        <a:lnSpc>
                          <a:spcPct val="150000"/>
                        </a:lnSpc>
                      </a:pPr>
                      <a:r>
                        <a:rPr lang="en-IN" sz="1400">
                          <a:effectLst/>
                        </a:rPr>
                        <a:t>26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4557726"/>
                  </a:ext>
                </a:extLst>
              </a:tr>
              <a:tr h="284226">
                <a:tc>
                  <a:txBody>
                    <a:bodyPr/>
                    <a:lstStyle/>
                    <a:p>
                      <a:pPr marL="457200" algn="just">
                        <a:lnSpc>
                          <a:spcPct val="150000"/>
                        </a:lnSpc>
                      </a:pPr>
                      <a:r>
                        <a:rPr lang="en-IN" sz="1400">
                          <a:effectLst/>
                        </a:rPr>
                        <a:t>BAP</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just">
                        <a:lnSpc>
                          <a:spcPct val="150000"/>
                        </a:lnSpc>
                      </a:pPr>
                      <a:r>
                        <a:rPr lang="en-IN" sz="1400" dirty="0">
                          <a:effectLst/>
                        </a:rPr>
                        <a:t>22</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97720707"/>
                  </a:ext>
                </a:extLst>
              </a:tr>
            </a:tbl>
          </a:graphicData>
        </a:graphic>
      </p:graphicFrame>
    </p:spTree>
    <p:extLst>
      <p:ext uri="{BB962C8B-B14F-4D97-AF65-F5344CB8AC3E}">
        <p14:creationId xmlns:p14="http://schemas.microsoft.com/office/powerpoint/2010/main" val="824554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COMPARATIVE MEASURES</a:t>
            </a:r>
            <a:endParaRPr dirty="0"/>
          </a:p>
        </p:txBody>
      </p:sp>
      <p:sp>
        <p:nvSpPr>
          <p:cNvPr id="348" name="Google Shape;348;p59"/>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fontScale="85000" lnSpcReduction="10000"/>
          </a:bodyPr>
          <a:lstStyle/>
          <a:p>
            <a:pPr marL="114300" indent="0" algn="just">
              <a:lnSpc>
                <a:spcPct val="150000"/>
              </a:lnSpc>
              <a:buNone/>
            </a:pPr>
            <a:r>
              <a:rPr lang="en-US" sz="1800" b="1" dirty="0">
                <a:solidFill>
                  <a:srgbClr val="333333"/>
                </a:solidFill>
                <a:effectLst/>
                <a:latin typeface="Times New Roman" panose="02020603050405020304" pitchFamily="18" charset="0"/>
                <a:ea typeface="Times New Roman" panose="02020603050405020304" pitchFamily="18" charset="0"/>
              </a:rPr>
              <a:t>Model Accuracy vs No of Iterations</a:t>
            </a:r>
          </a:p>
          <a:p>
            <a:pPr marL="114300" indent="0" algn="just">
              <a:lnSpc>
                <a:spcPct val="150000"/>
              </a:lnSpc>
              <a:buNone/>
            </a:pPr>
            <a:r>
              <a:rPr lang="en-IN" sz="1800" dirty="0">
                <a:effectLst/>
                <a:latin typeface="+mj-lt"/>
                <a:ea typeface="Times New Roman" panose="02020603050405020304" pitchFamily="18" charset="0"/>
              </a:rPr>
              <a:t>RESULT:</a:t>
            </a:r>
          </a:p>
          <a:p>
            <a:pPr marL="114300" indent="0" algn="just">
              <a:lnSpc>
                <a:spcPct val="150000"/>
              </a:lnSpc>
              <a:buNone/>
            </a:pPr>
            <a:endParaRPr lang="en-IN" sz="1800" dirty="0">
              <a:effectLst/>
              <a:latin typeface="+mj-lt"/>
              <a:ea typeface="Times New Roman" panose="02020603050405020304" pitchFamily="18" charset="0"/>
            </a:endParaRPr>
          </a:p>
          <a:p>
            <a:pPr marL="457200" indent="457200" algn="just">
              <a:lnSpc>
                <a:spcPct val="150000"/>
              </a:lnSpc>
            </a:pPr>
            <a:r>
              <a:rPr lang="en-US" sz="1900" dirty="0">
                <a:solidFill>
                  <a:srgbClr val="333333"/>
                </a:solidFill>
                <a:effectLst/>
                <a:latin typeface="Times New Roman" panose="02020603050405020304" pitchFamily="18" charset="0"/>
                <a:ea typeface="Times New Roman" panose="02020603050405020304" pitchFamily="18" charset="0"/>
              </a:rPr>
              <a:t>From the table and graph, we can infer that the maximum iterations we can train without model overfitting is 30, after which the model accuracy gradually decreases. Also, from the graph we could find that BAP model accuracy is drastically affected by overfitting, while BSP and SSP can withstand the model overfitting to a certain limit. The conclusion from the experiment is in order to avoid overfitting the threshold no of iterations is 30 and synchronous scheme seems to withstand overfitting to a certain margin.</a:t>
            </a:r>
            <a:r>
              <a:rPr lang="en-US" sz="1900" dirty="0"/>
              <a:t>. </a:t>
            </a:r>
            <a:endParaRPr lang="en-IN" sz="1900" dirty="0">
              <a:effectLst/>
              <a:latin typeface="+mj-lt"/>
              <a:ea typeface="Times New Roman" panose="02020603050405020304" pitchFamily="18" charset="0"/>
            </a:endParaRPr>
          </a:p>
        </p:txBody>
      </p:sp>
    </p:spTree>
    <p:extLst>
      <p:ext uri="{BB962C8B-B14F-4D97-AF65-F5344CB8AC3E}">
        <p14:creationId xmlns:p14="http://schemas.microsoft.com/office/powerpoint/2010/main" val="2626679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9285"/>
              <a:buFont typeface="Arial"/>
              <a:buNone/>
            </a:pPr>
            <a:r>
              <a:rPr lang="en" sz="2400" dirty="0"/>
              <a:t>CONCLUSION</a:t>
            </a:r>
            <a:endParaRPr sz="2400" dirty="0"/>
          </a:p>
        </p:txBody>
      </p:sp>
      <p:sp>
        <p:nvSpPr>
          <p:cNvPr id="348" name="Google Shape;348;p59"/>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fontScale="77500" lnSpcReduction="20000"/>
          </a:bodyPr>
          <a:lstStyle/>
          <a:p>
            <a:pPr algn="just">
              <a:lnSpc>
                <a:spcPct val="150000"/>
              </a:lnSpc>
            </a:pPr>
            <a:r>
              <a:rPr lang="en-US" sz="1800" dirty="0">
                <a:solidFill>
                  <a:srgbClr val="333333"/>
                </a:solidFill>
                <a:effectLst/>
                <a:latin typeface="Times New Roman" panose="02020603050405020304" pitchFamily="18" charset="0"/>
                <a:ea typeface="Times New Roman" panose="02020603050405020304" pitchFamily="18" charset="0"/>
              </a:rPr>
              <a:t>D-</a:t>
            </a:r>
            <a:r>
              <a:rPr lang="en-US" sz="1800" dirty="0" err="1">
                <a:solidFill>
                  <a:srgbClr val="333333"/>
                </a:solidFill>
                <a:effectLst/>
                <a:latin typeface="Times New Roman" panose="02020603050405020304" pitchFamily="18" charset="0"/>
                <a:ea typeface="Times New Roman" panose="02020603050405020304" pitchFamily="18" charset="0"/>
              </a:rPr>
              <a:t>FedL</a:t>
            </a:r>
            <a:r>
              <a:rPr lang="en-US" sz="1800" dirty="0">
                <a:solidFill>
                  <a:srgbClr val="333333"/>
                </a:solidFill>
                <a:effectLst/>
                <a:latin typeface="Times New Roman" panose="02020603050405020304" pitchFamily="18" charset="0"/>
                <a:ea typeface="Times New Roman" panose="02020603050405020304" pitchFamily="18" charset="0"/>
              </a:rPr>
              <a:t> is a proof-of-concept that demonstrates the ability of its constituent parts to work together to create a coherent system with the requisite levels of generality, decentralization, efficiency, privacy, and Byzantine fault-tolerance. </a:t>
            </a:r>
          </a:p>
          <a:p>
            <a:pPr algn="just">
              <a:lnSpc>
                <a:spcPct val="150000"/>
              </a:lnSpc>
            </a:pPr>
            <a:r>
              <a:rPr lang="en-US" sz="1800" dirty="0">
                <a:solidFill>
                  <a:srgbClr val="333333"/>
                </a:solidFill>
                <a:effectLst/>
                <a:latin typeface="Times New Roman" panose="02020603050405020304" pitchFamily="18" charset="0"/>
                <a:ea typeface="Times New Roman" panose="02020603050405020304" pitchFamily="18" charset="0"/>
              </a:rPr>
              <a:t>The decentralized model has just 0.8% less accuracy than the centralized model. </a:t>
            </a:r>
          </a:p>
          <a:p>
            <a:pPr algn="just">
              <a:lnSpc>
                <a:spcPct val="150000"/>
              </a:lnSpc>
            </a:pPr>
            <a:r>
              <a:rPr lang="en-US" dirty="0">
                <a:solidFill>
                  <a:srgbClr val="333333"/>
                </a:solidFill>
                <a:latin typeface="Times New Roman" panose="02020603050405020304" pitchFamily="18" charset="0"/>
                <a:ea typeface="Times New Roman" panose="02020603050405020304" pitchFamily="18" charset="0"/>
              </a:rPr>
              <a:t>T</a:t>
            </a:r>
            <a:r>
              <a:rPr lang="en-US" sz="1800" dirty="0">
                <a:solidFill>
                  <a:srgbClr val="333333"/>
                </a:solidFill>
                <a:effectLst/>
                <a:latin typeface="Times New Roman" panose="02020603050405020304" pitchFamily="18" charset="0"/>
                <a:ea typeface="Times New Roman" panose="02020603050405020304" pitchFamily="18" charset="0"/>
              </a:rPr>
              <a:t>here is a quasi-optimal balance to be struck on client-to-checker partitioning, empirically establishing that an 8:2 client-to-checker ratio works well. Second, even a straightforward authority consensus approach may significantly improve the caliber of models that are created. </a:t>
            </a:r>
          </a:p>
          <a:p>
            <a:pPr algn="just">
              <a:lnSpc>
                <a:spcPct val="150000"/>
              </a:lnSpc>
            </a:pPr>
            <a:r>
              <a:rPr lang="en-US" sz="1800" dirty="0">
                <a:solidFill>
                  <a:srgbClr val="333333"/>
                </a:solidFill>
                <a:effectLst/>
                <a:latin typeface="Times New Roman" panose="02020603050405020304" pitchFamily="18" charset="0"/>
                <a:ea typeface="Times New Roman" panose="02020603050405020304" pitchFamily="18" charset="0"/>
              </a:rPr>
              <a:t>Finally, three main synchronization systems (BSP, SSP, and BAP). SSP has been shown to be more economical than the other two approaches. Also, </a:t>
            </a:r>
            <a:r>
              <a:rPr lang="en-US" dirty="0">
                <a:solidFill>
                  <a:srgbClr val="333333"/>
                </a:solidFill>
                <a:latin typeface="Times New Roman" panose="02020603050405020304" pitchFamily="18" charset="0"/>
                <a:ea typeface="Times New Roman" panose="02020603050405020304" pitchFamily="18" charset="0"/>
              </a:rPr>
              <a:t>t</a:t>
            </a:r>
            <a:r>
              <a:rPr lang="en-US" sz="1800" dirty="0">
                <a:solidFill>
                  <a:srgbClr val="333333"/>
                </a:solidFill>
                <a:effectLst/>
                <a:latin typeface="Times New Roman" panose="02020603050405020304" pitchFamily="18" charset="0"/>
                <a:ea typeface="Times New Roman" panose="02020603050405020304" pitchFamily="18" charset="0"/>
              </a:rPr>
              <a:t>he maximum no of iterations that can run without overfitting is 30 iterations (threshold number), and BSP, SSP (synchronous schemes) can withstand overfitting to certain extent, but BAP (asynchronous scheme) found very vulnerable to overfitting.</a:t>
            </a:r>
            <a:endParaRPr lang="en-IN" sz="1800" dirty="0">
              <a:effectLst/>
              <a:latin typeface="Times New Roman" panose="02020603050405020304" pitchFamily="18" charset="0"/>
              <a:ea typeface="Times New Roman" panose="02020603050405020304" pitchFamily="18" charset="0"/>
            </a:endParaRPr>
          </a:p>
          <a:p>
            <a:pPr marL="114300" indent="0" algn="just">
              <a:lnSpc>
                <a:spcPct val="150000"/>
              </a:lnSpc>
              <a:buNone/>
            </a:pPr>
            <a:endParaRPr lang="en-IN" sz="1900" dirty="0">
              <a:effectLst/>
              <a:latin typeface="+mj-lt"/>
              <a:ea typeface="Times New Roman" panose="02020603050405020304" pitchFamily="18" charset="0"/>
            </a:endParaRPr>
          </a:p>
        </p:txBody>
      </p:sp>
    </p:spTree>
    <p:extLst>
      <p:ext uri="{BB962C8B-B14F-4D97-AF65-F5344CB8AC3E}">
        <p14:creationId xmlns:p14="http://schemas.microsoft.com/office/powerpoint/2010/main" val="374488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object 2">
            <a:extLst>
              <a:ext uri="{FF2B5EF4-FFF2-40B4-BE49-F238E27FC236}">
                <a16:creationId xmlns:a16="http://schemas.microsoft.com/office/drawing/2014/main" id="{02F8D26A-FE78-128E-93F6-727A8265FB5F}"/>
              </a:ext>
            </a:extLst>
          </p:cNvPr>
          <p:cNvSpPr/>
          <p:nvPr/>
        </p:nvSpPr>
        <p:spPr>
          <a:xfrm>
            <a:off x="853401" y="0"/>
            <a:ext cx="9525" cy="5143500"/>
          </a:xfrm>
          <a:custGeom>
            <a:avLst/>
            <a:gdLst/>
            <a:ahLst/>
            <a:cxnLst/>
            <a:rect l="l" t="t" r="r" b="b"/>
            <a:pathLst>
              <a:path w="9525" h="5143500">
                <a:moveTo>
                  <a:pt x="0" y="5143498"/>
                </a:moveTo>
                <a:lnTo>
                  <a:pt x="9525" y="5143498"/>
                </a:lnTo>
                <a:lnTo>
                  <a:pt x="9525" y="0"/>
                </a:lnTo>
                <a:lnTo>
                  <a:pt x="0" y="0"/>
                </a:lnTo>
                <a:lnTo>
                  <a:pt x="0" y="5143498"/>
                </a:lnTo>
                <a:close/>
              </a:path>
            </a:pathLst>
          </a:custGeom>
          <a:solidFill>
            <a:srgbClr val="9E9E9E"/>
          </a:solidFill>
        </p:spPr>
        <p:txBody>
          <a:bodyPr wrap="square" lIns="0" tIns="0" rIns="0" bIns="0" rtlCol="0"/>
          <a:lstStyle/>
          <a:p>
            <a:endParaRPr/>
          </a:p>
        </p:txBody>
      </p:sp>
      <p:sp>
        <p:nvSpPr>
          <p:cNvPr id="5" name="object 3">
            <a:extLst>
              <a:ext uri="{FF2B5EF4-FFF2-40B4-BE49-F238E27FC236}">
                <a16:creationId xmlns:a16="http://schemas.microsoft.com/office/drawing/2014/main" id="{D4503710-008A-2745-7961-9BA96288C392}"/>
              </a:ext>
            </a:extLst>
          </p:cNvPr>
          <p:cNvSpPr/>
          <p:nvPr/>
        </p:nvSpPr>
        <p:spPr>
          <a:xfrm>
            <a:off x="2675191" y="0"/>
            <a:ext cx="9525" cy="5143500"/>
          </a:xfrm>
          <a:custGeom>
            <a:avLst/>
            <a:gdLst/>
            <a:ahLst/>
            <a:cxnLst/>
            <a:rect l="l" t="t" r="r" b="b"/>
            <a:pathLst>
              <a:path w="9525" h="5143500">
                <a:moveTo>
                  <a:pt x="0" y="5143498"/>
                </a:moveTo>
                <a:lnTo>
                  <a:pt x="9525" y="5143498"/>
                </a:lnTo>
                <a:lnTo>
                  <a:pt x="9525" y="0"/>
                </a:lnTo>
                <a:lnTo>
                  <a:pt x="0" y="0"/>
                </a:lnTo>
                <a:lnTo>
                  <a:pt x="0" y="5143498"/>
                </a:lnTo>
                <a:close/>
              </a:path>
            </a:pathLst>
          </a:custGeom>
          <a:solidFill>
            <a:srgbClr val="9E9E9E"/>
          </a:solidFill>
        </p:spPr>
        <p:txBody>
          <a:bodyPr wrap="square" lIns="0" tIns="0" rIns="0" bIns="0" rtlCol="0"/>
          <a:lstStyle/>
          <a:p>
            <a:endParaRPr/>
          </a:p>
        </p:txBody>
      </p:sp>
      <p:sp>
        <p:nvSpPr>
          <p:cNvPr id="6" name="object 4">
            <a:extLst>
              <a:ext uri="{FF2B5EF4-FFF2-40B4-BE49-F238E27FC236}">
                <a16:creationId xmlns:a16="http://schemas.microsoft.com/office/drawing/2014/main" id="{E1ED943E-1295-1D88-7C49-932A3B2A1C6E}"/>
              </a:ext>
            </a:extLst>
          </p:cNvPr>
          <p:cNvSpPr/>
          <p:nvPr/>
        </p:nvSpPr>
        <p:spPr>
          <a:xfrm>
            <a:off x="5221287" y="0"/>
            <a:ext cx="9525" cy="5143500"/>
          </a:xfrm>
          <a:custGeom>
            <a:avLst/>
            <a:gdLst/>
            <a:ahLst/>
            <a:cxnLst/>
            <a:rect l="l" t="t" r="r" b="b"/>
            <a:pathLst>
              <a:path w="9525" h="5143500">
                <a:moveTo>
                  <a:pt x="0" y="5143498"/>
                </a:moveTo>
                <a:lnTo>
                  <a:pt x="9525" y="5143498"/>
                </a:lnTo>
                <a:lnTo>
                  <a:pt x="9525" y="0"/>
                </a:lnTo>
                <a:lnTo>
                  <a:pt x="0" y="0"/>
                </a:lnTo>
                <a:lnTo>
                  <a:pt x="0" y="5143498"/>
                </a:lnTo>
                <a:close/>
              </a:path>
            </a:pathLst>
          </a:custGeom>
          <a:solidFill>
            <a:srgbClr val="9E9E9E"/>
          </a:solidFill>
        </p:spPr>
        <p:txBody>
          <a:bodyPr wrap="square" lIns="0" tIns="0" rIns="0" bIns="0" rtlCol="0"/>
          <a:lstStyle/>
          <a:p>
            <a:endParaRPr/>
          </a:p>
        </p:txBody>
      </p:sp>
      <p:grpSp>
        <p:nvGrpSpPr>
          <p:cNvPr id="7" name="object 5">
            <a:extLst>
              <a:ext uri="{FF2B5EF4-FFF2-40B4-BE49-F238E27FC236}">
                <a16:creationId xmlns:a16="http://schemas.microsoft.com/office/drawing/2014/main" id="{97B98F6D-DB07-6460-7F9B-DF705175A05A}"/>
              </a:ext>
            </a:extLst>
          </p:cNvPr>
          <p:cNvGrpSpPr/>
          <p:nvPr/>
        </p:nvGrpSpPr>
        <p:grpSpPr>
          <a:xfrm>
            <a:off x="289725" y="0"/>
            <a:ext cx="8564880" cy="5148580"/>
            <a:chOff x="289725" y="0"/>
            <a:chExt cx="8564880" cy="5148580"/>
          </a:xfrm>
        </p:grpSpPr>
        <p:sp>
          <p:nvSpPr>
            <p:cNvPr id="8" name="object 6">
              <a:extLst>
                <a:ext uri="{FF2B5EF4-FFF2-40B4-BE49-F238E27FC236}">
                  <a16:creationId xmlns:a16="http://schemas.microsoft.com/office/drawing/2014/main" id="{BD6090A5-B8E2-33FC-EDF8-9E8ECCEEA15D}"/>
                </a:ext>
              </a:extLst>
            </p:cNvPr>
            <p:cNvSpPr/>
            <p:nvPr/>
          </p:nvSpPr>
          <p:spPr>
            <a:xfrm>
              <a:off x="7094029" y="0"/>
              <a:ext cx="9525" cy="5143500"/>
            </a:xfrm>
            <a:custGeom>
              <a:avLst/>
              <a:gdLst/>
              <a:ahLst/>
              <a:cxnLst/>
              <a:rect l="l" t="t" r="r" b="b"/>
              <a:pathLst>
                <a:path w="9525" h="5143500">
                  <a:moveTo>
                    <a:pt x="0" y="5143498"/>
                  </a:moveTo>
                  <a:lnTo>
                    <a:pt x="9525" y="5143498"/>
                  </a:lnTo>
                  <a:lnTo>
                    <a:pt x="9525" y="0"/>
                  </a:lnTo>
                  <a:lnTo>
                    <a:pt x="0" y="0"/>
                  </a:lnTo>
                  <a:lnTo>
                    <a:pt x="0" y="5143498"/>
                  </a:lnTo>
                  <a:close/>
                </a:path>
              </a:pathLst>
            </a:custGeom>
            <a:solidFill>
              <a:srgbClr val="9E9E9E"/>
            </a:solidFill>
          </p:spPr>
          <p:txBody>
            <a:bodyPr wrap="square" lIns="0" tIns="0" rIns="0" bIns="0" rtlCol="0"/>
            <a:lstStyle/>
            <a:p>
              <a:endParaRPr/>
            </a:p>
          </p:txBody>
        </p:sp>
        <p:sp>
          <p:nvSpPr>
            <p:cNvPr id="9" name="object 7">
              <a:extLst>
                <a:ext uri="{FF2B5EF4-FFF2-40B4-BE49-F238E27FC236}">
                  <a16:creationId xmlns:a16="http://schemas.microsoft.com/office/drawing/2014/main" id="{F1BEA9F1-5DF7-88BA-D5C3-06E480BCCB5A}"/>
                </a:ext>
              </a:extLst>
            </p:cNvPr>
            <p:cNvSpPr/>
            <p:nvPr/>
          </p:nvSpPr>
          <p:spPr>
            <a:xfrm>
              <a:off x="289725" y="365759"/>
              <a:ext cx="8564880" cy="2527935"/>
            </a:xfrm>
            <a:custGeom>
              <a:avLst/>
              <a:gdLst/>
              <a:ahLst/>
              <a:cxnLst/>
              <a:rect l="l" t="t" r="r" b="b"/>
              <a:pathLst>
                <a:path w="8564880" h="2527935">
                  <a:moveTo>
                    <a:pt x="0" y="0"/>
                  </a:moveTo>
                  <a:lnTo>
                    <a:pt x="8564587" y="0"/>
                  </a:lnTo>
                </a:path>
                <a:path w="8564880" h="2527935">
                  <a:moveTo>
                    <a:pt x="0" y="2527808"/>
                  </a:moveTo>
                  <a:lnTo>
                    <a:pt x="8564587" y="2527808"/>
                  </a:lnTo>
                </a:path>
              </a:pathLst>
            </a:custGeom>
            <a:ln w="9525">
              <a:solidFill>
                <a:srgbClr val="9E9E9E"/>
              </a:solidFill>
            </a:ln>
          </p:spPr>
          <p:txBody>
            <a:bodyPr wrap="square" lIns="0" tIns="0" rIns="0" bIns="0" rtlCol="0"/>
            <a:lstStyle/>
            <a:p>
              <a:endParaRPr/>
            </a:p>
          </p:txBody>
        </p:sp>
        <p:sp>
          <p:nvSpPr>
            <p:cNvPr id="10" name="object 8">
              <a:extLst>
                <a:ext uri="{FF2B5EF4-FFF2-40B4-BE49-F238E27FC236}">
                  <a16:creationId xmlns:a16="http://schemas.microsoft.com/office/drawing/2014/main" id="{5C9DD9BD-F37D-4159-BEC8-86A3FEFBF945}"/>
                </a:ext>
              </a:extLst>
            </p:cNvPr>
            <p:cNvSpPr/>
            <p:nvPr/>
          </p:nvSpPr>
          <p:spPr>
            <a:xfrm>
              <a:off x="289725" y="0"/>
              <a:ext cx="8564880" cy="5143500"/>
            </a:xfrm>
            <a:custGeom>
              <a:avLst/>
              <a:gdLst/>
              <a:ahLst/>
              <a:cxnLst/>
              <a:rect l="l" t="t" r="r" b="b"/>
              <a:pathLst>
                <a:path w="8564880" h="5143500">
                  <a:moveTo>
                    <a:pt x="9525" y="12"/>
                  </a:moveTo>
                  <a:lnTo>
                    <a:pt x="0" y="0"/>
                  </a:lnTo>
                  <a:lnTo>
                    <a:pt x="0" y="5143500"/>
                  </a:lnTo>
                  <a:lnTo>
                    <a:pt x="9525" y="5143500"/>
                  </a:lnTo>
                  <a:lnTo>
                    <a:pt x="9525" y="12"/>
                  </a:lnTo>
                  <a:close/>
                </a:path>
                <a:path w="8564880" h="5143500">
                  <a:moveTo>
                    <a:pt x="8564524" y="12"/>
                  </a:moveTo>
                  <a:lnTo>
                    <a:pt x="8554999" y="0"/>
                  </a:lnTo>
                  <a:lnTo>
                    <a:pt x="8554999" y="5143500"/>
                  </a:lnTo>
                  <a:lnTo>
                    <a:pt x="8564524" y="5143500"/>
                  </a:lnTo>
                  <a:lnTo>
                    <a:pt x="8564524" y="12"/>
                  </a:lnTo>
                  <a:close/>
                </a:path>
              </a:pathLst>
            </a:custGeom>
            <a:solidFill>
              <a:srgbClr val="9E9E9E"/>
            </a:solidFill>
          </p:spPr>
          <p:txBody>
            <a:bodyPr wrap="square" lIns="0" tIns="0" rIns="0" bIns="0" rtlCol="0"/>
            <a:lstStyle/>
            <a:p>
              <a:endParaRPr/>
            </a:p>
          </p:txBody>
        </p:sp>
        <p:sp>
          <p:nvSpPr>
            <p:cNvPr id="11" name="object 9">
              <a:extLst>
                <a:ext uri="{FF2B5EF4-FFF2-40B4-BE49-F238E27FC236}">
                  <a16:creationId xmlns:a16="http://schemas.microsoft.com/office/drawing/2014/main" id="{CE62CBE5-7C81-4EB6-8158-3D6A4FEE4257}"/>
                </a:ext>
              </a:extLst>
            </p:cNvPr>
            <p:cNvSpPr/>
            <p:nvPr/>
          </p:nvSpPr>
          <p:spPr>
            <a:xfrm>
              <a:off x="289725" y="0"/>
              <a:ext cx="8564880" cy="0"/>
            </a:xfrm>
            <a:custGeom>
              <a:avLst/>
              <a:gdLst/>
              <a:ahLst/>
              <a:cxnLst/>
              <a:rect l="l" t="t" r="r" b="b"/>
              <a:pathLst>
                <a:path w="8564880">
                  <a:moveTo>
                    <a:pt x="0" y="0"/>
                  </a:moveTo>
                  <a:lnTo>
                    <a:pt x="8564587" y="0"/>
                  </a:lnTo>
                </a:path>
              </a:pathLst>
            </a:custGeom>
            <a:ln w="9525">
              <a:solidFill>
                <a:srgbClr val="9E9E9E"/>
              </a:solidFill>
            </a:ln>
          </p:spPr>
          <p:txBody>
            <a:bodyPr wrap="square" lIns="0" tIns="0" rIns="0" bIns="0" rtlCol="0"/>
            <a:lstStyle/>
            <a:p>
              <a:endParaRPr/>
            </a:p>
          </p:txBody>
        </p:sp>
      </p:grpSp>
      <p:sp>
        <p:nvSpPr>
          <p:cNvPr id="12" name="object 10">
            <a:extLst>
              <a:ext uri="{FF2B5EF4-FFF2-40B4-BE49-F238E27FC236}">
                <a16:creationId xmlns:a16="http://schemas.microsoft.com/office/drawing/2014/main" id="{A8C8A044-80B7-B308-1091-FF39370FD571}"/>
              </a:ext>
            </a:extLst>
          </p:cNvPr>
          <p:cNvSpPr txBox="1"/>
          <p:nvPr/>
        </p:nvSpPr>
        <p:spPr>
          <a:xfrm>
            <a:off x="373176" y="74167"/>
            <a:ext cx="1056640" cy="208279"/>
          </a:xfrm>
          <a:prstGeom prst="rect">
            <a:avLst/>
          </a:prstGeom>
        </p:spPr>
        <p:txBody>
          <a:bodyPr vert="horz" wrap="square" lIns="0" tIns="12700" rIns="0" bIns="0" rtlCol="0">
            <a:spAutoFit/>
          </a:bodyPr>
          <a:lstStyle/>
          <a:p>
            <a:pPr marL="12700">
              <a:lnSpc>
                <a:spcPct val="100000"/>
              </a:lnSpc>
              <a:spcBef>
                <a:spcPts val="100"/>
              </a:spcBef>
              <a:tabLst>
                <a:tab pos="575945" algn="l"/>
              </a:tabLst>
            </a:pPr>
            <a:r>
              <a:rPr sz="1200" b="1" spc="-5" dirty="0">
                <a:latin typeface="Times New Roman"/>
                <a:cs typeface="Times New Roman"/>
              </a:rPr>
              <a:t>SNO	TITLE</a:t>
            </a:r>
            <a:endParaRPr sz="1200">
              <a:latin typeface="Times New Roman"/>
              <a:cs typeface="Times New Roman"/>
            </a:endParaRPr>
          </a:p>
        </p:txBody>
      </p:sp>
      <p:sp>
        <p:nvSpPr>
          <p:cNvPr id="13" name="object 11">
            <a:extLst>
              <a:ext uri="{FF2B5EF4-FFF2-40B4-BE49-F238E27FC236}">
                <a16:creationId xmlns:a16="http://schemas.microsoft.com/office/drawing/2014/main" id="{ABB98630-4F0E-3228-5E67-11F598524951}"/>
              </a:ext>
            </a:extLst>
          </p:cNvPr>
          <p:cNvSpPr txBox="1"/>
          <p:nvPr/>
        </p:nvSpPr>
        <p:spPr>
          <a:xfrm>
            <a:off x="2759201" y="74167"/>
            <a:ext cx="128714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METHODOLOGY</a:t>
            </a:r>
            <a:endParaRPr sz="1200">
              <a:latin typeface="Times New Roman"/>
              <a:cs typeface="Times New Roman"/>
            </a:endParaRPr>
          </a:p>
        </p:txBody>
      </p:sp>
      <p:sp>
        <p:nvSpPr>
          <p:cNvPr id="14" name="object 12">
            <a:extLst>
              <a:ext uri="{FF2B5EF4-FFF2-40B4-BE49-F238E27FC236}">
                <a16:creationId xmlns:a16="http://schemas.microsoft.com/office/drawing/2014/main" id="{DF2CFC38-9A09-9C1B-52AB-DDB1F9C3A1E0}"/>
              </a:ext>
            </a:extLst>
          </p:cNvPr>
          <p:cNvSpPr txBox="1"/>
          <p:nvPr/>
        </p:nvSpPr>
        <p:spPr>
          <a:xfrm>
            <a:off x="5305425" y="74167"/>
            <a:ext cx="109283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ADVANTAGES</a:t>
            </a:r>
            <a:endParaRPr sz="1200">
              <a:latin typeface="Times New Roman"/>
              <a:cs typeface="Times New Roman"/>
            </a:endParaRPr>
          </a:p>
        </p:txBody>
      </p:sp>
      <p:sp>
        <p:nvSpPr>
          <p:cNvPr id="15" name="object 13">
            <a:extLst>
              <a:ext uri="{FF2B5EF4-FFF2-40B4-BE49-F238E27FC236}">
                <a16:creationId xmlns:a16="http://schemas.microsoft.com/office/drawing/2014/main" id="{D0425092-2123-8963-6A78-E3494E510C23}"/>
              </a:ext>
            </a:extLst>
          </p:cNvPr>
          <p:cNvSpPr txBox="1"/>
          <p:nvPr/>
        </p:nvSpPr>
        <p:spPr>
          <a:xfrm>
            <a:off x="7178802" y="74167"/>
            <a:ext cx="107632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LIMITATIONS</a:t>
            </a:r>
            <a:endParaRPr sz="1200">
              <a:latin typeface="Times New Roman"/>
              <a:cs typeface="Times New Roman"/>
            </a:endParaRPr>
          </a:p>
        </p:txBody>
      </p:sp>
      <p:sp>
        <p:nvSpPr>
          <p:cNvPr id="16" name="object 14">
            <a:extLst>
              <a:ext uri="{FF2B5EF4-FFF2-40B4-BE49-F238E27FC236}">
                <a16:creationId xmlns:a16="http://schemas.microsoft.com/office/drawing/2014/main" id="{0EA5EBB8-8202-47C5-7E87-B60C58079050}"/>
              </a:ext>
            </a:extLst>
          </p:cNvPr>
          <p:cNvSpPr txBox="1"/>
          <p:nvPr/>
        </p:nvSpPr>
        <p:spPr>
          <a:xfrm>
            <a:off x="373176" y="439623"/>
            <a:ext cx="102235" cy="208915"/>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3</a:t>
            </a:r>
            <a:endParaRPr sz="1200" dirty="0">
              <a:latin typeface="Times New Roman"/>
              <a:cs typeface="Times New Roman"/>
            </a:endParaRPr>
          </a:p>
        </p:txBody>
      </p:sp>
      <p:sp>
        <p:nvSpPr>
          <p:cNvPr id="17" name="object 15">
            <a:extLst>
              <a:ext uri="{FF2B5EF4-FFF2-40B4-BE49-F238E27FC236}">
                <a16:creationId xmlns:a16="http://schemas.microsoft.com/office/drawing/2014/main" id="{1A93BB71-5F5D-6741-3B49-44FAFAD21B20}"/>
              </a:ext>
            </a:extLst>
          </p:cNvPr>
          <p:cNvSpPr txBox="1"/>
          <p:nvPr/>
        </p:nvSpPr>
        <p:spPr>
          <a:xfrm>
            <a:off x="937056" y="414989"/>
            <a:ext cx="1537335" cy="1605915"/>
          </a:xfrm>
          <a:prstGeom prst="rect">
            <a:avLst/>
          </a:prstGeom>
        </p:spPr>
        <p:txBody>
          <a:bodyPr vert="horz" wrap="square" lIns="0" tIns="13335" rIns="0" bIns="0" rtlCol="0">
            <a:spAutoFit/>
          </a:bodyPr>
          <a:lstStyle/>
          <a:p>
            <a:pPr marL="12700" marR="5080">
              <a:lnSpc>
                <a:spcPct val="115100"/>
              </a:lnSpc>
              <a:spcBef>
                <a:spcPts val="105"/>
              </a:spcBef>
            </a:pPr>
            <a:r>
              <a:rPr sz="1500" spc="-5" dirty="0">
                <a:latin typeface="Times New Roman"/>
                <a:cs typeface="Times New Roman"/>
              </a:rPr>
              <a:t>Comparative </a:t>
            </a:r>
            <a:r>
              <a:rPr sz="1500" dirty="0">
                <a:latin typeface="Times New Roman"/>
                <a:cs typeface="Times New Roman"/>
              </a:rPr>
              <a:t>Study </a:t>
            </a:r>
            <a:r>
              <a:rPr sz="1500" spc="-360" dirty="0">
                <a:latin typeface="Times New Roman"/>
                <a:cs typeface="Times New Roman"/>
              </a:rPr>
              <a:t> </a:t>
            </a:r>
            <a:r>
              <a:rPr sz="1500" dirty="0">
                <a:latin typeface="Times New Roman"/>
                <a:cs typeface="Times New Roman"/>
              </a:rPr>
              <a:t>of </a:t>
            </a:r>
            <a:r>
              <a:rPr sz="1500" spc="-5" dirty="0">
                <a:latin typeface="Times New Roman"/>
                <a:cs typeface="Times New Roman"/>
              </a:rPr>
              <a:t>Byzantine </a:t>
            </a:r>
            <a:r>
              <a:rPr sz="1500" dirty="0">
                <a:latin typeface="Times New Roman"/>
                <a:cs typeface="Times New Roman"/>
              </a:rPr>
              <a:t>Fault </a:t>
            </a:r>
            <a:r>
              <a:rPr sz="1500" spc="5" dirty="0">
                <a:latin typeface="Times New Roman"/>
                <a:cs typeface="Times New Roman"/>
              </a:rPr>
              <a:t> </a:t>
            </a:r>
            <a:r>
              <a:rPr sz="1500" spc="-5" dirty="0">
                <a:latin typeface="Times New Roman"/>
                <a:cs typeface="Times New Roman"/>
              </a:rPr>
              <a:t>Tolerant Consensus </a:t>
            </a:r>
            <a:r>
              <a:rPr sz="1500" spc="-360" dirty="0">
                <a:latin typeface="Times New Roman"/>
                <a:cs typeface="Times New Roman"/>
              </a:rPr>
              <a:t> </a:t>
            </a:r>
            <a:r>
              <a:rPr sz="1500" spc="-5" dirty="0">
                <a:latin typeface="Times New Roman"/>
                <a:cs typeface="Times New Roman"/>
              </a:rPr>
              <a:t>Algorithms </a:t>
            </a:r>
            <a:r>
              <a:rPr sz="1500" dirty="0">
                <a:latin typeface="Times New Roman"/>
                <a:cs typeface="Times New Roman"/>
              </a:rPr>
              <a:t>on </a:t>
            </a:r>
            <a:r>
              <a:rPr sz="1500" spc="5" dirty="0">
                <a:latin typeface="Times New Roman"/>
                <a:cs typeface="Times New Roman"/>
              </a:rPr>
              <a:t> </a:t>
            </a:r>
            <a:r>
              <a:rPr sz="1500" spc="-5" dirty="0">
                <a:latin typeface="Times New Roman"/>
                <a:cs typeface="Times New Roman"/>
              </a:rPr>
              <a:t>Permissioned </a:t>
            </a:r>
            <a:r>
              <a:rPr sz="1500" dirty="0">
                <a:latin typeface="Times New Roman"/>
                <a:cs typeface="Times New Roman"/>
              </a:rPr>
              <a:t> </a:t>
            </a:r>
            <a:r>
              <a:rPr sz="1500" spc="-5" dirty="0">
                <a:latin typeface="Times New Roman"/>
                <a:cs typeface="Times New Roman"/>
              </a:rPr>
              <a:t>Blockchains</a:t>
            </a:r>
            <a:r>
              <a:rPr sz="1500" spc="-80" dirty="0">
                <a:latin typeface="Times New Roman"/>
                <a:cs typeface="Times New Roman"/>
              </a:rPr>
              <a:t> </a:t>
            </a:r>
            <a:r>
              <a:rPr sz="1500" dirty="0">
                <a:latin typeface="Times New Roman"/>
                <a:cs typeface="Times New Roman"/>
              </a:rPr>
              <a:t>(</a:t>
            </a:r>
            <a:r>
              <a:rPr sz="1400" dirty="0">
                <a:latin typeface="Arial MT"/>
                <a:cs typeface="Arial MT"/>
              </a:rPr>
              <a:t>2020</a:t>
            </a:r>
            <a:r>
              <a:rPr sz="1500" dirty="0">
                <a:latin typeface="Times New Roman"/>
                <a:cs typeface="Times New Roman"/>
              </a:rPr>
              <a:t>)</a:t>
            </a:r>
          </a:p>
        </p:txBody>
      </p:sp>
      <p:sp>
        <p:nvSpPr>
          <p:cNvPr id="18" name="object 16">
            <a:extLst>
              <a:ext uri="{FF2B5EF4-FFF2-40B4-BE49-F238E27FC236}">
                <a16:creationId xmlns:a16="http://schemas.microsoft.com/office/drawing/2014/main" id="{CE876D79-8918-1B90-9941-7136D1134F0B}"/>
              </a:ext>
            </a:extLst>
          </p:cNvPr>
          <p:cNvSpPr txBox="1"/>
          <p:nvPr/>
        </p:nvSpPr>
        <p:spPr>
          <a:xfrm>
            <a:off x="2759201" y="414989"/>
            <a:ext cx="2325370" cy="2393950"/>
          </a:xfrm>
          <a:prstGeom prst="rect">
            <a:avLst/>
          </a:prstGeom>
        </p:spPr>
        <p:txBody>
          <a:bodyPr vert="horz" wrap="square" lIns="0" tIns="13970" rIns="0" bIns="0" rtlCol="0">
            <a:spAutoFit/>
          </a:bodyPr>
          <a:lstStyle/>
          <a:p>
            <a:pPr marL="12700" marR="5080">
              <a:lnSpc>
                <a:spcPct val="114999"/>
              </a:lnSpc>
              <a:spcBef>
                <a:spcPts val="110"/>
              </a:spcBef>
            </a:pPr>
            <a:r>
              <a:rPr sz="1500" spc="-5" dirty="0">
                <a:latin typeface="Times New Roman"/>
                <a:cs typeface="Times New Roman"/>
              </a:rPr>
              <a:t>This paper </a:t>
            </a:r>
            <a:r>
              <a:rPr sz="1500" dirty="0">
                <a:latin typeface="Times New Roman"/>
                <a:cs typeface="Times New Roman"/>
              </a:rPr>
              <a:t>provides </a:t>
            </a:r>
            <a:r>
              <a:rPr sz="1500" spc="-5" dirty="0">
                <a:latin typeface="Times New Roman"/>
                <a:cs typeface="Times New Roman"/>
              </a:rPr>
              <a:t>idea </a:t>
            </a:r>
            <a:r>
              <a:rPr sz="1500" dirty="0">
                <a:latin typeface="Times New Roman"/>
                <a:cs typeface="Times New Roman"/>
              </a:rPr>
              <a:t>for </a:t>
            </a:r>
            <a:r>
              <a:rPr sz="1500" spc="5" dirty="0">
                <a:latin typeface="Times New Roman"/>
                <a:cs typeface="Times New Roman"/>
              </a:rPr>
              <a:t> </a:t>
            </a:r>
            <a:r>
              <a:rPr sz="1500" dirty="0">
                <a:latin typeface="Times New Roman"/>
                <a:cs typeface="Times New Roman"/>
              </a:rPr>
              <a:t>the </a:t>
            </a:r>
            <a:r>
              <a:rPr sz="1500" spc="-5" dirty="0">
                <a:latin typeface="Times New Roman"/>
                <a:cs typeface="Times New Roman"/>
              </a:rPr>
              <a:t>private blockchains </a:t>
            </a:r>
            <a:r>
              <a:rPr sz="1500" dirty="0">
                <a:latin typeface="Times New Roman"/>
                <a:cs typeface="Times New Roman"/>
              </a:rPr>
              <a:t>to </a:t>
            </a:r>
            <a:r>
              <a:rPr sz="1500" spc="-5" dirty="0">
                <a:latin typeface="Times New Roman"/>
                <a:cs typeface="Times New Roman"/>
              </a:rPr>
              <a:t>use </a:t>
            </a:r>
            <a:r>
              <a:rPr sz="1500" spc="-360" dirty="0">
                <a:latin typeface="Times New Roman"/>
                <a:cs typeface="Times New Roman"/>
              </a:rPr>
              <a:t> </a:t>
            </a:r>
            <a:r>
              <a:rPr sz="1500" spc="-5" dirty="0">
                <a:latin typeface="Times New Roman"/>
                <a:cs typeface="Times New Roman"/>
              </a:rPr>
              <a:t>permissioned blockchain </a:t>
            </a:r>
            <a:r>
              <a:rPr sz="1500" dirty="0">
                <a:latin typeface="Times New Roman"/>
                <a:cs typeface="Times New Roman"/>
              </a:rPr>
              <a:t> </a:t>
            </a:r>
            <a:r>
              <a:rPr sz="1500" spc="-5" dirty="0">
                <a:latin typeface="Times New Roman"/>
                <a:cs typeface="Times New Roman"/>
              </a:rPr>
              <a:t>consensus algorithms </a:t>
            </a:r>
            <a:r>
              <a:rPr sz="1500" spc="-10" dirty="0">
                <a:latin typeface="Times New Roman"/>
                <a:cs typeface="Times New Roman"/>
              </a:rPr>
              <a:t>as </a:t>
            </a:r>
            <a:r>
              <a:rPr sz="1500" dirty="0">
                <a:latin typeface="Times New Roman"/>
                <a:cs typeface="Times New Roman"/>
              </a:rPr>
              <a:t>the </a:t>
            </a:r>
            <a:r>
              <a:rPr sz="1500" spc="5" dirty="0">
                <a:latin typeface="Times New Roman"/>
                <a:cs typeface="Times New Roman"/>
              </a:rPr>
              <a:t> </a:t>
            </a:r>
            <a:r>
              <a:rPr sz="1500" spc="-5" dirty="0">
                <a:latin typeface="Times New Roman"/>
                <a:cs typeface="Times New Roman"/>
              </a:rPr>
              <a:t>participants need </a:t>
            </a:r>
            <a:r>
              <a:rPr sz="1500" dirty="0">
                <a:latin typeface="Times New Roman"/>
                <a:cs typeface="Times New Roman"/>
              </a:rPr>
              <a:t>the </a:t>
            </a:r>
            <a:r>
              <a:rPr sz="1500" spc="5" dirty="0">
                <a:latin typeface="Times New Roman"/>
                <a:cs typeface="Times New Roman"/>
              </a:rPr>
              <a:t> </a:t>
            </a:r>
            <a:r>
              <a:rPr sz="1500" spc="-5" dirty="0">
                <a:latin typeface="Times New Roman"/>
                <a:cs typeface="Times New Roman"/>
              </a:rPr>
              <a:t>permission </a:t>
            </a:r>
            <a:r>
              <a:rPr sz="1500" dirty="0">
                <a:latin typeface="Times New Roman"/>
                <a:cs typeface="Times New Roman"/>
              </a:rPr>
              <a:t>of the </a:t>
            </a:r>
            <a:r>
              <a:rPr sz="1500" spc="-5" dirty="0">
                <a:latin typeface="Times New Roman"/>
                <a:cs typeface="Times New Roman"/>
              </a:rPr>
              <a:t>authority </a:t>
            </a:r>
            <a:r>
              <a:rPr sz="1500" dirty="0">
                <a:latin typeface="Times New Roman"/>
                <a:cs typeface="Times New Roman"/>
              </a:rPr>
              <a:t>to </a:t>
            </a:r>
            <a:r>
              <a:rPr sz="1500" spc="5" dirty="0">
                <a:latin typeface="Times New Roman"/>
                <a:cs typeface="Times New Roman"/>
              </a:rPr>
              <a:t> </a:t>
            </a:r>
            <a:r>
              <a:rPr sz="1500" dirty="0">
                <a:latin typeface="Times New Roman"/>
                <a:cs typeface="Times New Roman"/>
              </a:rPr>
              <a:t>be </a:t>
            </a:r>
            <a:r>
              <a:rPr sz="1500" spc="-5" dirty="0">
                <a:latin typeface="Times New Roman"/>
                <a:cs typeface="Times New Roman"/>
              </a:rPr>
              <a:t>able </a:t>
            </a:r>
            <a:r>
              <a:rPr sz="1500" dirty="0">
                <a:latin typeface="Times New Roman"/>
                <a:cs typeface="Times New Roman"/>
              </a:rPr>
              <a:t>to join the </a:t>
            </a:r>
            <a:r>
              <a:rPr sz="1500" spc="-5" dirty="0">
                <a:latin typeface="Times New Roman"/>
                <a:cs typeface="Times New Roman"/>
              </a:rPr>
              <a:t>system and </a:t>
            </a:r>
            <a:r>
              <a:rPr sz="1500" spc="-360" dirty="0">
                <a:latin typeface="Times New Roman"/>
                <a:cs typeface="Times New Roman"/>
              </a:rPr>
              <a:t> </a:t>
            </a:r>
            <a:r>
              <a:rPr sz="1500" spc="-5" dirty="0">
                <a:latin typeface="Times New Roman"/>
                <a:cs typeface="Times New Roman"/>
              </a:rPr>
              <a:t>investigated</a:t>
            </a:r>
            <a:r>
              <a:rPr sz="1500" spc="-50" dirty="0">
                <a:latin typeface="Times New Roman"/>
                <a:cs typeface="Times New Roman"/>
              </a:rPr>
              <a:t> </a:t>
            </a:r>
            <a:r>
              <a:rPr sz="1500" spc="-5" dirty="0">
                <a:latin typeface="Times New Roman"/>
                <a:cs typeface="Times New Roman"/>
              </a:rPr>
              <a:t>permissioned</a:t>
            </a:r>
            <a:r>
              <a:rPr sz="1500" spc="-35" dirty="0">
                <a:latin typeface="Times New Roman"/>
                <a:cs typeface="Times New Roman"/>
              </a:rPr>
              <a:t> </a:t>
            </a:r>
            <a:r>
              <a:rPr sz="1500" spc="-5" dirty="0">
                <a:latin typeface="Times New Roman"/>
                <a:cs typeface="Times New Roman"/>
              </a:rPr>
              <a:t>and </a:t>
            </a:r>
            <a:r>
              <a:rPr sz="1500" spc="-360" dirty="0">
                <a:latin typeface="Times New Roman"/>
                <a:cs typeface="Times New Roman"/>
              </a:rPr>
              <a:t> </a:t>
            </a:r>
            <a:r>
              <a:rPr sz="1500" spc="-5" dirty="0">
                <a:latin typeface="Times New Roman"/>
                <a:cs typeface="Times New Roman"/>
              </a:rPr>
              <a:t>permissionless</a:t>
            </a:r>
            <a:r>
              <a:rPr sz="1500" spc="-30" dirty="0">
                <a:latin typeface="Times New Roman"/>
                <a:cs typeface="Times New Roman"/>
              </a:rPr>
              <a:t> </a:t>
            </a:r>
            <a:r>
              <a:rPr sz="1500" spc="-5" dirty="0">
                <a:latin typeface="Times New Roman"/>
                <a:cs typeface="Times New Roman"/>
              </a:rPr>
              <a:t>blockchain,</a:t>
            </a:r>
            <a:endParaRPr sz="1500">
              <a:latin typeface="Times New Roman"/>
              <a:cs typeface="Times New Roman"/>
            </a:endParaRPr>
          </a:p>
        </p:txBody>
      </p:sp>
      <p:sp>
        <p:nvSpPr>
          <p:cNvPr id="19" name="object 17">
            <a:extLst>
              <a:ext uri="{FF2B5EF4-FFF2-40B4-BE49-F238E27FC236}">
                <a16:creationId xmlns:a16="http://schemas.microsoft.com/office/drawing/2014/main" id="{AFB88BDA-5845-8690-9530-85509214080C}"/>
              </a:ext>
            </a:extLst>
          </p:cNvPr>
          <p:cNvSpPr txBox="1"/>
          <p:nvPr/>
        </p:nvSpPr>
        <p:spPr>
          <a:xfrm>
            <a:off x="5305425" y="414989"/>
            <a:ext cx="1707514" cy="1868170"/>
          </a:xfrm>
          <a:prstGeom prst="rect">
            <a:avLst/>
          </a:prstGeom>
        </p:spPr>
        <p:txBody>
          <a:bodyPr vert="horz" wrap="square" lIns="0" tIns="13970" rIns="0" bIns="0" rtlCol="0">
            <a:spAutoFit/>
          </a:bodyPr>
          <a:lstStyle/>
          <a:p>
            <a:pPr marL="12700" marR="5080">
              <a:lnSpc>
                <a:spcPct val="114999"/>
              </a:lnSpc>
              <a:spcBef>
                <a:spcPts val="110"/>
              </a:spcBef>
            </a:pPr>
            <a:r>
              <a:rPr sz="1500" dirty="0">
                <a:latin typeface="Times New Roman"/>
                <a:cs typeface="Times New Roman"/>
              </a:rPr>
              <a:t>Trust</a:t>
            </a:r>
            <a:r>
              <a:rPr sz="1500" spc="-30" dirty="0">
                <a:latin typeface="Times New Roman"/>
                <a:cs typeface="Times New Roman"/>
              </a:rPr>
              <a:t> </a:t>
            </a:r>
            <a:r>
              <a:rPr sz="1500" spc="-5" dirty="0">
                <a:latin typeface="Times New Roman"/>
                <a:cs typeface="Times New Roman"/>
              </a:rPr>
              <a:t>models</a:t>
            </a:r>
            <a:r>
              <a:rPr sz="1500" spc="-25" dirty="0">
                <a:latin typeface="Times New Roman"/>
                <a:cs typeface="Times New Roman"/>
              </a:rPr>
              <a:t> </a:t>
            </a:r>
            <a:r>
              <a:rPr sz="1500" spc="-5" dirty="0">
                <a:latin typeface="Times New Roman"/>
                <a:cs typeface="Times New Roman"/>
              </a:rPr>
              <a:t>between </a:t>
            </a:r>
            <a:r>
              <a:rPr sz="1500" spc="-360" dirty="0">
                <a:latin typeface="Times New Roman"/>
                <a:cs typeface="Times New Roman"/>
              </a:rPr>
              <a:t> </a:t>
            </a:r>
            <a:r>
              <a:rPr sz="1500" dirty="0">
                <a:latin typeface="Times New Roman"/>
                <a:cs typeface="Times New Roman"/>
              </a:rPr>
              <a:t>the nodes, incentives, </a:t>
            </a:r>
            <a:r>
              <a:rPr sz="1500" spc="-360" dirty="0">
                <a:latin typeface="Times New Roman"/>
                <a:cs typeface="Times New Roman"/>
              </a:rPr>
              <a:t> </a:t>
            </a:r>
            <a:r>
              <a:rPr sz="1500" dirty="0">
                <a:latin typeface="Times New Roman"/>
                <a:cs typeface="Times New Roman"/>
              </a:rPr>
              <a:t>number of nodes &amp; </a:t>
            </a:r>
            <a:r>
              <a:rPr sz="1500" spc="5" dirty="0">
                <a:latin typeface="Times New Roman"/>
                <a:cs typeface="Times New Roman"/>
              </a:rPr>
              <a:t> </a:t>
            </a:r>
            <a:r>
              <a:rPr sz="1500" dirty="0">
                <a:latin typeface="Times New Roman"/>
                <a:cs typeface="Times New Roman"/>
              </a:rPr>
              <a:t>parties involved, and </a:t>
            </a:r>
            <a:r>
              <a:rPr sz="1500" spc="5" dirty="0">
                <a:latin typeface="Times New Roman"/>
                <a:cs typeface="Times New Roman"/>
              </a:rPr>
              <a:t> </a:t>
            </a:r>
            <a:r>
              <a:rPr sz="1500" dirty="0">
                <a:latin typeface="Times New Roman"/>
                <a:cs typeface="Times New Roman"/>
              </a:rPr>
              <a:t>scalability regarding </a:t>
            </a:r>
            <a:r>
              <a:rPr sz="1500" spc="5" dirty="0">
                <a:latin typeface="Times New Roman"/>
                <a:cs typeface="Times New Roman"/>
              </a:rPr>
              <a:t> </a:t>
            </a:r>
            <a:r>
              <a:rPr sz="1500" dirty="0">
                <a:latin typeface="Times New Roman"/>
                <a:cs typeface="Times New Roman"/>
              </a:rPr>
              <a:t>the number of </a:t>
            </a:r>
            <a:r>
              <a:rPr sz="1500" spc="5" dirty="0">
                <a:latin typeface="Times New Roman"/>
                <a:cs typeface="Times New Roman"/>
              </a:rPr>
              <a:t> </a:t>
            </a:r>
            <a:r>
              <a:rPr sz="1500" dirty="0">
                <a:latin typeface="Times New Roman"/>
                <a:cs typeface="Times New Roman"/>
              </a:rPr>
              <a:t>transactions.</a:t>
            </a:r>
            <a:endParaRPr sz="1500">
              <a:latin typeface="Times New Roman"/>
              <a:cs typeface="Times New Roman"/>
            </a:endParaRPr>
          </a:p>
        </p:txBody>
      </p:sp>
      <p:sp>
        <p:nvSpPr>
          <p:cNvPr id="20" name="object 18">
            <a:extLst>
              <a:ext uri="{FF2B5EF4-FFF2-40B4-BE49-F238E27FC236}">
                <a16:creationId xmlns:a16="http://schemas.microsoft.com/office/drawing/2014/main" id="{CE2BFE5E-DD26-5CAF-C6A5-6592875128B7}"/>
              </a:ext>
            </a:extLst>
          </p:cNvPr>
          <p:cNvSpPr txBox="1"/>
          <p:nvPr/>
        </p:nvSpPr>
        <p:spPr>
          <a:xfrm>
            <a:off x="7178802" y="414989"/>
            <a:ext cx="869315" cy="815975"/>
          </a:xfrm>
          <a:prstGeom prst="rect">
            <a:avLst/>
          </a:prstGeom>
        </p:spPr>
        <p:txBody>
          <a:bodyPr vert="horz" wrap="square" lIns="0" tIns="13335" rIns="0" bIns="0" rtlCol="0">
            <a:spAutoFit/>
          </a:bodyPr>
          <a:lstStyle/>
          <a:p>
            <a:pPr marL="12700" marR="5080">
              <a:lnSpc>
                <a:spcPct val="115100"/>
              </a:lnSpc>
              <a:spcBef>
                <a:spcPts val="105"/>
              </a:spcBef>
            </a:pPr>
            <a:r>
              <a:rPr sz="1500" spc="-10" dirty="0">
                <a:latin typeface="Times New Roman"/>
                <a:cs typeface="Times New Roman"/>
              </a:rPr>
              <a:t>Each </a:t>
            </a:r>
            <a:r>
              <a:rPr sz="1500" spc="-5" dirty="0">
                <a:latin typeface="Times New Roman"/>
                <a:cs typeface="Times New Roman"/>
              </a:rPr>
              <a:t> </a:t>
            </a:r>
            <a:r>
              <a:rPr sz="1500" spc="-10" dirty="0">
                <a:latin typeface="Times New Roman"/>
                <a:cs typeface="Times New Roman"/>
              </a:rPr>
              <a:t>a</a:t>
            </a:r>
            <a:r>
              <a:rPr sz="1500" dirty="0">
                <a:latin typeface="Times New Roman"/>
                <a:cs typeface="Times New Roman"/>
              </a:rPr>
              <a:t>pp</a:t>
            </a:r>
            <a:r>
              <a:rPr sz="1500" spc="-10" dirty="0">
                <a:latin typeface="Times New Roman"/>
                <a:cs typeface="Times New Roman"/>
              </a:rPr>
              <a:t>l</a:t>
            </a:r>
            <a:r>
              <a:rPr sz="1500" dirty="0">
                <a:latin typeface="Times New Roman"/>
                <a:cs typeface="Times New Roman"/>
              </a:rPr>
              <a:t>ic</a:t>
            </a:r>
            <a:r>
              <a:rPr sz="1500" spc="-10" dirty="0">
                <a:latin typeface="Times New Roman"/>
                <a:cs typeface="Times New Roman"/>
              </a:rPr>
              <a:t>at</a:t>
            </a:r>
            <a:r>
              <a:rPr sz="1500" dirty="0">
                <a:latin typeface="Times New Roman"/>
                <a:cs typeface="Times New Roman"/>
              </a:rPr>
              <a:t>ion  </a:t>
            </a:r>
            <a:r>
              <a:rPr sz="1500" spc="-5" dirty="0">
                <a:latin typeface="Times New Roman"/>
                <a:cs typeface="Times New Roman"/>
              </a:rPr>
              <a:t>different</a:t>
            </a:r>
            <a:endParaRPr sz="1500" dirty="0">
              <a:latin typeface="Times New Roman"/>
              <a:cs typeface="Times New Roman"/>
            </a:endParaRPr>
          </a:p>
        </p:txBody>
      </p:sp>
      <p:sp>
        <p:nvSpPr>
          <p:cNvPr id="21" name="object 19">
            <a:extLst>
              <a:ext uri="{FF2B5EF4-FFF2-40B4-BE49-F238E27FC236}">
                <a16:creationId xmlns:a16="http://schemas.microsoft.com/office/drawing/2014/main" id="{748FDE3E-D061-0D6A-1E5B-6A33CAC0BEBB}"/>
              </a:ext>
            </a:extLst>
          </p:cNvPr>
          <p:cNvSpPr txBox="1"/>
          <p:nvPr/>
        </p:nvSpPr>
        <p:spPr>
          <a:xfrm>
            <a:off x="8038338" y="414989"/>
            <a:ext cx="732155" cy="815975"/>
          </a:xfrm>
          <a:prstGeom prst="rect">
            <a:avLst/>
          </a:prstGeom>
        </p:spPr>
        <p:txBody>
          <a:bodyPr vert="horz" wrap="square" lIns="0" tIns="48260" rIns="0" bIns="0" rtlCol="0">
            <a:spAutoFit/>
          </a:bodyPr>
          <a:lstStyle/>
          <a:p>
            <a:pPr marR="5080" algn="r">
              <a:lnSpc>
                <a:spcPct val="100000"/>
              </a:lnSpc>
              <a:spcBef>
                <a:spcPts val="380"/>
              </a:spcBef>
            </a:pPr>
            <a:r>
              <a:rPr sz="1500" spc="-5" dirty="0">
                <a:latin typeface="Times New Roman"/>
                <a:cs typeface="Times New Roman"/>
              </a:rPr>
              <a:t>business</a:t>
            </a:r>
            <a:endParaRPr sz="1500" dirty="0">
              <a:latin typeface="Times New Roman"/>
              <a:cs typeface="Times New Roman"/>
            </a:endParaRPr>
          </a:p>
          <a:p>
            <a:pPr marL="12700" marR="5080" indent="454025" algn="r">
              <a:lnSpc>
                <a:spcPct val="114700"/>
              </a:lnSpc>
              <a:spcBef>
                <a:spcPts val="10"/>
              </a:spcBef>
            </a:pPr>
            <a:r>
              <a:rPr sz="1500" dirty="0">
                <a:latin typeface="Times New Roman"/>
                <a:cs typeface="Times New Roman"/>
              </a:rPr>
              <a:t>h</a:t>
            </a:r>
            <a:r>
              <a:rPr sz="1500" spc="-20" dirty="0">
                <a:latin typeface="Times New Roman"/>
                <a:cs typeface="Times New Roman"/>
              </a:rPr>
              <a:t>a</a:t>
            </a:r>
            <a:r>
              <a:rPr sz="1500" spc="-5" dirty="0">
                <a:latin typeface="Times New Roman"/>
                <a:cs typeface="Times New Roman"/>
              </a:rPr>
              <a:t>s  </a:t>
            </a:r>
            <a:r>
              <a:rPr sz="1500" dirty="0">
                <a:latin typeface="Times New Roman"/>
                <a:cs typeface="Times New Roman"/>
              </a:rPr>
              <a:t>p</a:t>
            </a:r>
            <a:r>
              <a:rPr sz="1500" spc="-10" dirty="0">
                <a:latin typeface="Times New Roman"/>
                <a:cs typeface="Times New Roman"/>
              </a:rPr>
              <a:t>r</a:t>
            </a:r>
            <a:r>
              <a:rPr sz="1500" dirty="0">
                <a:latin typeface="Times New Roman"/>
                <a:cs typeface="Times New Roman"/>
              </a:rPr>
              <a:t>o</a:t>
            </a:r>
            <a:r>
              <a:rPr sz="1500" spc="-10" dirty="0">
                <a:latin typeface="Times New Roman"/>
                <a:cs typeface="Times New Roman"/>
              </a:rPr>
              <a:t>b</a:t>
            </a:r>
            <a:r>
              <a:rPr sz="1500" dirty="0">
                <a:latin typeface="Times New Roman"/>
                <a:cs typeface="Times New Roman"/>
              </a:rPr>
              <a:t>le</a:t>
            </a:r>
            <a:r>
              <a:rPr sz="1500" spc="-20" dirty="0">
                <a:latin typeface="Times New Roman"/>
                <a:cs typeface="Times New Roman"/>
              </a:rPr>
              <a:t>m</a:t>
            </a:r>
            <a:r>
              <a:rPr sz="1500" spc="-5" dirty="0">
                <a:latin typeface="Times New Roman"/>
                <a:cs typeface="Times New Roman"/>
              </a:rPr>
              <a:t>s</a:t>
            </a:r>
            <a:endParaRPr sz="1500" dirty="0">
              <a:latin typeface="Times New Roman"/>
              <a:cs typeface="Times New Roman"/>
            </a:endParaRPr>
          </a:p>
        </p:txBody>
      </p:sp>
      <p:sp>
        <p:nvSpPr>
          <p:cNvPr id="22" name="object 20">
            <a:extLst>
              <a:ext uri="{FF2B5EF4-FFF2-40B4-BE49-F238E27FC236}">
                <a16:creationId xmlns:a16="http://schemas.microsoft.com/office/drawing/2014/main" id="{F7062AB4-0738-2534-B93E-30906893A704}"/>
              </a:ext>
            </a:extLst>
          </p:cNvPr>
          <p:cNvSpPr txBox="1"/>
          <p:nvPr/>
        </p:nvSpPr>
        <p:spPr>
          <a:xfrm>
            <a:off x="7178802" y="1207112"/>
            <a:ext cx="1593215" cy="813435"/>
          </a:xfrm>
          <a:prstGeom prst="rect">
            <a:avLst/>
          </a:prstGeom>
        </p:spPr>
        <p:txBody>
          <a:bodyPr vert="horz" wrap="square" lIns="0" tIns="11430" rIns="0" bIns="0" rtlCol="0">
            <a:spAutoFit/>
          </a:bodyPr>
          <a:lstStyle/>
          <a:p>
            <a:pPr marL="12700" marR="5080" algn="just">
              <a:lnSpc>
                <a:spcPct val="115100"/>
              </a:lnSpc>
              <a:spcBef>
                <a:spcPts val="90"/>
              </a:spcBef>
            </a:pPr>
            <a:r>
              <a:rPr sz="1500" spc="-5" dirty="0">
                <a:latin typeface="Times New Roman"/>
                <a:cs typeface="Times New Roman"/>
              </a:rPr>
              <a:t>and priorities which </a:t>
            </a:r>
            <a:r>
              <a:rPr sz="1500" spc="-360" dirty="0">
                <a:latin typeface="Times New Roman"/>
                <a:cs typeface="Times New Roman"/>
              </a:rPr>
              <a:t> </a:t>
            </a:r>
            <a:r>
              <a:rPr sz="1500" dirty="0">
                <a:latin typeface="Times New Roman"/>
                <a:cs typeface="Times New Roman"/>
              </a:rPr>
              <a:t>is</a:t>
            </a:r>
            <a:r>
              <a:rPr sz="1500" spc="380" dirty="0">
                <a:latin typeface="Times New Roman"/>
                <a:cs typeface="Times New Roman"/>
              </a:rPr>
              <a:t> </a:t>
            </a:r>
            <a:r>
              <a:rPr sz="1500" spc="-5" dirty="0">
                <a:latin typeface="Times New Roman"/>
                <a:cs typeface="Times New Roman"/>
              </a:rPr>
              <a:t>hard</a:t>
            </a:r>
            <a:r>
              <a:rPr sz="1500" spc="370" dirty="0">
                <a:latin typeface="Times New Roman"/>
                <a:cs typeface="Times New Roman"/>
              </a:rPr>
              <a:t> </a:t>
            </a:r>
            <a:r>
              <a:rPr sz="1500" spc="-10" dirty="0">
                <a:latin typeface="Times New Roman"/>
                <a:cs typeface="Times New Roman"/>
              </a:rPr>
              <a:t>to </a:t>
            </a:r>
            <a:r>
              <a:rPr sz="1500" spc="-5" dirty="0">
                <a:latin typeface="Times New Roman"/>
                <a:cs typeface="Times New Roman"/>
              </a:rPr>
              <a:t> generalise.</a:t>
            </a:r>
            <a:endParaRPr sz="1500" dirty="0">
              <a:latin typeface="Times New Roman"/>
              <a:cs typeface="Times New Roman"/>
            </a:endParaRPr>
          </a:p>
        </p:txBody>
      </p:sp>
      <p:sp>
        <p:nvSpPr>
          <p:cNvPr id="23" name="object 21">
            <a:extLst>
              <a:ext uri="{FF2B5EF4-FFF2-40B4-BE49-F238E27FC236}">
                <a16:creationId xmlns:a16="http://schemas.microsoft.com/office/drawing/2014/main" id="{63D36A6B-B96C-F9BF-D6D1-92EC4400F172}"/>
              </a:ext>
            </a:extLst>
          </p:cNvPr>
          <p:cNvSpPr txBox="1"/>
          <p:nvPr/>
        </p:nvSpPr>
        <p:spPr>
          <a:xfrm>
            <a:off x="373176" y="2968498"/>
            <a:ext cx="10160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4</a:t>
            </a:r>
            <a:endParaRPr sz="1200">
              <a:latin typeface="Times New Roman"/>
              <a:cs typeface="Times New Roman"/>
            </a:endParaRPr>
          </a:p>
        </p:txBody>
      </p:sp>
      <p:sp>
        <p:nvSpPr>
          <p:cNvPr id="24" name="object 22">
            <a:extLst>
              <a:ext uri="{FF2B5EF4-FFF2-40B4-BE49-F238E27FC236}">
                <a16:creationId xmlns:a16="http://schemas.microsoft.com/office/drawing/2014/main" id="{980B8130-DBCD-D6BA-6B9E-4629AFECE594}"/>
              </a:ext>
            </a:extLst>
          </p:cNvPr>
          <p:cNvSpPr txBox="1"/>
          <p:nvPr/>
        </p:nvSpPr>
        <p:spPr>
          <a:xfrm>
            <a:off x="937056" y="2944474"/>
            <a:ext cx="1563370" cy="1341120"/>
          </a:xfrm>
          <a:prstGeom prst="rect">
            <a:avLst/>
          </a:prstGeom>
        </p:spPr>
        <p:txBody>
          <a:bodyPr vert="horz" wrap="square" lIns="0" tIns="12700" rIns="0" bIns="0" rtlCol="0">
            <a:spAutoFit/>
          </a:bodyPr>
          <a:lstStyle/>
          <a:p>
            <a:pPr marL="12700" marR="5080">
              <a:lnSpc>
                <a:spcPct val="114999"/>
              </a:lnSpc>
              <a:spcBef>
                <a:spcPts val="100"/>
              </a:spcBef>
            </a:pPr>
            <a:r>
              <a:rPr sz="1500" spc="-5" dirty="0">
                <a:latin typeface="Times New Roman"/>
                <a:cs typeface="Times New Roman"/>
              </a:rPr>
              <a:t>Federated</a:t>
            </a:r>
            <a:r>
              <a:rPr sz="1500" spc="-60" dirty="0">
                <a:latin typeface="Times New Roman"/>
                <a:cs typeface="Times New Roman"/>
              </a:rPr>
              <a:t> </a:t>
            </a:r>
            <a:r>
              <a:rPr sz="1500" spc="-5" dirty="0">
                <a:latin typeface="Times New Roman"/>
                <a:cs typeface="Times New Roman"/>
              </a:rPr>
              <a:t>Learning: </a:t>
            </a:r>
            <a:r>
              <a:rPr sz="1500" spc="-360" dirty="0">
                <a:latin typeface="Times New Roman"/>
                <a:cs typeface="Times New Roman"/>
              </a:rPr>
              <a:t> </a:t>
            </a:r>
            <a:r>
              <a:rPr sz="1500" spc="-5" dirty="0">
                <a:latin typeface="Times New Roman"/>
                <a:cs typeface="Times New Roman"/>
              </a:rPr>
              <a:t>Strategies </a:t>
            </a:r>
            <a:r>
              <a:rPr sz="1500" dirty="0">
                <a:latin typeface="Times New Roman"/>
                <a:cs typeface="Times New Roman"/>
              </a:rPr>
              <a:t>for </a:t>
            </a:r>
            <a:r>
              <a:rPr sz="1500" spc="5" dirty="0">
                <a:latin typeface="Times New Roman"/>
                <a:cs typeface="Times New Roman"/>
              </a:rPr>
              <a:t> </a:t>
            </a:r>
            <a:r>
              <a:rPr sz="1500" spc="-5" dirty="0">
                <a:latin typeface="Times New Roman"/>
                <a:cs typeface="Times New Roman"/>
              </a:rPr>
              <a:t>Improving </a:t>
            </a:r>
            <a:r>
              <a:rPr sz="1500" dirty="0">
                <a:latin typeface="Times New Roman"/>
                <a:cs typeface="Times New Roman"/>
              </a:rPr>
              <a:t> </a:t>
            </a:r>
            <a:r>
              <a:rPr sz="1500" spc="-5" dirty="0">
                <a:latin typeface="Times New Roman"/>
                <a:cs typeface="Times New Roman"/>
              </a:rPr>
              <a:t>Communication </a:t>
            </a:r>
            <a:r>
              <a:rPr sz="1500" dirty="0">
                <a:latin typeface="Times New Roman"/>
                <a:cs typeface="Times New Roman"/>
              </a:rPr>
              <a:t> </a:t>
            </a:r>
            <a:r>
              <a:rPr sz="1500" spc="-5" dirty="0">
                <a:latin typeface="Times New Roman"/>
                <a:cs typeface="Times New Roman"/>
              </a:rPr>
              <a:t>Efficiency</a:t>
            </a:r>
            <a:r>
              <a:rPr sz="1500" spc="-30" dirty="0">
                <a:latin typeface="Times New Roman"/>
                <a:cs typeface="Times New Roman"/>
              </a:rPr>
              <a:t> </a:t>
            </a:r>
            <a:r>
              <a:rPr sz="1500" spc="-5" dirty="0">
                <a:latin typeface="Times New Roman"/>
                <a:cs typeface="Times New Roman"/>
              </a:rPr>
              <a:t>(</a:t>
            </a:r>
            <a:r>
              <a:rPr sz="1400" spc="-5" dirty="0">
                <a:latin typeface="Arial MT"/>
                <a:cs typeface="Arial MT"/>
              </a:rPr>
              <a:t>2017</a:t>
            </a:r>
            <a:r>
              <a:rPr sz="1500" spc="-5" dirty="0">
                <a:latin typeface="Times New Roman"/>
                <a:cs typeface="Times New Roman"/>
              </a:rPr>
              <a:t>)</a:t>
            </a:r>
            <a:endParaRPr sz="1500" dirty="0">
              <a:latin typeface="Times New Roman"/>
              <a:cs typeface="Times New Roman"/>
            </a:endParaRPr>
          </a:p>
        </p:txBody>
      </p:sp>
      <p:sp>
        <p:nvSpPr>
          <p:cNvPr id="25" name="object 23">
            <a:extLst>
              <a:ext uri="{FF2B5EF4-FFF2-40B4-BE49-F238E27FC236}">
                <a16:creationId xmlns:a16="http://schemas.microsoft.com/office/drawing/2014/main" id="{98988259-F367-CE8C-FA61-1F9CF0284416}"/>
              </a:ext>
            </a:extLst>
          </p:cNvPr>
          <p:cNvSpPr txBox="1"/>
          <p:nvPr/>
        </p:nvSpPr>
        <p:spPr>
          <a:xfrm>
            <a:off x="2759201" y="2944474"/>
            <a:ext cx="2348865" cy="1604645"/>
          </a:xfrm>
          <a:prstGeom prst="rect">
            <a:avLst/>
          </a:prstGeom>
        </p:spPr>
        <p:txBody>
          <a:bodyPr vert="horz" wrap="square" lIns="0" tIns="12700" rIns="0" bIns="0" rtlCol="0">
            <a:spAutoFit/>
          </a:bodyPr>
          <a:lstStyle/>
          <a:p>
            <a:pPr marL="12700" marR="5080">
              <a:lnSpc>
                <a:spcPct val="115100"/>
              </a:lnSpc>
              <a:spcBef>
                <a:spcPts val="100"/>
              </a:spcBef>
            </a:pPr>
            <a:r>
              <a:rPr sz="1500" spc="-5" dirty="0">
                <a:latin typeface="Times New Roman"/>
                <a:cs typeface="Times New Roman"/>
              </a:rPr>
              <a:t>This</a:t>
            </a:r>
            <a:r>
              <a:rPr sz="1500" spc="-25" dirty="0">
                <a:latin typeface="Times New Roman"/>
                <a:cs typeface="Times New Roman"/>
              </a:rPr>
              <a:t> </a:t>
            </a:r>
            <a:r>
              <a:rPr sz="1500" spc="-5" dirty="0">
                <a:latin typeface="Times New Roman"/>
                <a:cs typeface="Times New Roman"/>
              </a:rPr>
              <a:t>paper</a:t>
            </a:r>
            <a:r>
              <a:rPr sz="1500" spc="-25" dirty="0">
                <a:latin typeface="Times New Roman"/>
                <a:cs typeface="Times New Roman"/>
              </a:rPr>
              <a:t> </a:t>
            </a:r>
            <a:r>
              <a:rPr sz="1500" dirty="0">
                <a:latin typeface="Times New Roman"/>
                <a:cs typeface="Times New Roman"/>
              </a:rPr>
              <a:t>proposed</a:t>
            </a:r>
            <a:r>
              <a:rPr sz="1500" spc="-40" dirty="0">
                <a:latin typeface="Times New Roman"/>
                <a:cs typeface="Times New Roman"/>
              </a:rPr>
              <a:t> </a:t>
            </a:r>
            <a:r>
              <a:rPr sz="1500" spc="-5" dirty="0">
                <a:latin typeface="Times New Roman"/>
                <a:cs typeface="Times New Roman"/>
              </a:rPr>
              <a:t>two</a:t>
            </a:r>
            <a:r>
              <a:rPr sz="1500" spc="-10" dirty="0">
                <a:latin typeface="Times New Roman"/>
                <a:cs typeface="Times New Roman"/>
              </a:rPr>
              <a:t> ways </a:t>
            </a:r>
            <a:r>
              <a:rPr sz="1500" spc="-360" dirty="0">
                <a:latin typeface="Times New Roman"/>
                <a:cs typeface="Times New Roman"/>
              </a:rPr>
              <a:t> </a:t>
            </a:r>
            <a:r>
              <a:rPr sz="1500" dirty="0">
                <a:latin typeface="Times New Roman"/>
                <a:cs typeface="Times New Roman"/>
              </a:rPr>
              <a:t>to </a:t>
            </a:r>
            <a:r>
              <a:rPr sz="1500" spc="-5" dirty="0">
                <a:latin typeface="Times New Roman"/>
                <a:cs typeface="Times New Roman"/>
              </a:rPr>
              <a:t>reduce </a:t>
            </a:r>
            <a:r>
              <a:rPr sz="1500" dirty="0">
                <a:latin typeface="Times New Roman"/>
                <a:cs typeface="Times New Roman"/>
              </a:rPr>
              <a:t>the uplink </a:t>
            </a:r>
            <a:r>
              <a:rPr sz="1500" spc="5" dirty="0">
                <a:latin typeface="Times New Roman"/>
                <a:cs typeface="Times New Roman"/>
              </a:rPr>
              <a:t> </a:t>
            </a:r>
            <a:r>
              <a:rPr sz="1500" spc="-5" dirty="0">
                <a:latin typeface="Times New Roman"/>
                <a:cs typeface="Times New Roman"/>
              </a:rPr>
              <a:t>communication costs </a:t>
            </a:r>
            <a:r>
              <a:rPr sz="1500" dirty="0">
                <a:latin typeface="Times New Roman"/>
                <a:cs typeface="Times New Roman"/>
              </a:rPr>
              <a:t>in </a:t>
            </a:r>
            <a:r>
              <a:rPr sz="1500" spc="5" dirty="0">
                <a:latin typeface="Times New Roman"/>
                <a:cs typeface="Times New Roman"/>
              </a:rPr>
              <a:t> </a:t>
            </a:r>
            <a:r>
              <a:rPr sz="1500" spc="-5" dirty="0">
                <a:latin typeface="Times New Roman"/>
                <a:cs typeface="Times New Roman"/>
              </a:rPr>
              <a:t>implementing federated </a:t>
            </a:r>
            <a:r>
              <a:rPr sz="1500" dirty="0">
                <a:latin typeface="Times New Roman"/>
                <a:cs typeface="Times New Roman"/>
              </a:rPr>
              <a:t> learning: structured </a:t>
            </a:r>
            <a:r>
              <a:rPr sz="1500" spc="-5" dirty="0">
                <a:latin typeface="Times New Roman"/>
                <a:cs typeface="Times New Roman"/>
              </a:rPr>
              <a:t>updates </a:t>
            </a:r>
            <a:r>
              <a:rPr sz="1500" dirty="0">
                <a:latin typeface="Times New Roman"/>
                <a:cs typeface="Times New Roman"/>
              </a:rPr>
              <a:t> </a:t>
            </a:r>
            <a:r>
              <a:rPr sz="1500" spc="-5" dirty="0">
                <a:latin typeface="Times New Roman"/>
                <a:cs typeface="Times New Roman"/>
              </a:rPr>
              <a:t>and</a:t>
            </a:r>
            <a:r>
              <a:rPr sz="1500" spc="-20" dirty="0">
                <a:latin typeface="Times New Roman"/>
                <a:cs typeface="Times New Roman"/>
              </a:rPr>
              <a:t> </a:t>
            </a:r>
            <a:r>
              <a:rPr sz="1400" dirty="0">
                <a:latin typeface="Arial MT"/>
                <a:cs typeface="Arial MT"/>
              </a:rPr>
              <a:t>sketched</a:t>
            </a:r>
            <a:r>
              <a:rPr sz="1400" spc="-50" dirty="0">
                <a:latin typeface="Arial MT"/>
                <a:cs typeface="Arial MT"/>
              </a:rPr>
              <a:t> </a:t>
            </a:r>
            <a:r>
              <a:rPr sz="1400" dirty="0">
                <a:latin typeface="Arial MT"/>
                <a:cs typeface="Arial MT"/>
              </a:rPr>
              <a:t>updates</a:t>
            </a:r>
          </a:p>
        </p:txBody>
      </p:sp>
      <p:sp>
        <p:nvSpPr>
          <p:cNvPr id="26" name="object 24">
            <a:extLst>
              <a:ext uri="{FF2B5EF4-FFF2-40B4-BE49-F238E27FC236}">
                <a16:creationId xmlns:a16="http://schemas.microsoft.com/office/drawing/2014/main" id="{9D0C33AC-6FFA-EB2C-CFF6-1B857E7F034A}"/>
              </a:ext>
            </a:extLst>
          </p:cNvPr>
          <p:cNvSpPr txBox="1"/>
          <p:nvPr/>
        </p:nvSpPr>
        <p:spPr>
          <a:xfrm>
            <a:off x="5305425" y="2944474"/>
            <a:ext cx="1699895" cy="2130425"/>
          </a:xfrm>
          <a:prstGeom prst="rect">
            <a:avLst/>
          </a:prstGeom>
        </p:spPr>
        <p:txBody>
          <a:bodyPr vert="horz" wrap="square" lIns="0" tIns="12700" rIns="0" bIns="0" rtlCol="0">
            <a:spAutoFit/>
          </a:bodyPr>
          <a:lstStyle/>
          <a:p>
            <a:pPr marL="12700" marR="5080">
              <a:lnSpc>
                <a:spcPct val="115100"/>
              </a:lnSpc>
              <a:spcBef>
                <a:spcPts val="100"/>
              </a:spcBef>
            </a:pPr>
            <a:r>
              <a:rPr sz="1500" dirty="0">
                <a:latin typeface="Times New Roman"/>
                <a:cs typeface="Times New Roman"/>
              </a:rPr>
              <a:t>Both convolutional </a:t>
            </a:r>
            <a:r>
              <a:rPr sz="1500" spc="5" dirty="0">
                <a:latin typeface="Times New Roman"/>
                <a:cs typeface="Times New Roman"/>
              </a:rPr>
              <a:t> </a:t>
            </a:r>
            <a:r>
              <a:rPr sz="1500" dirty="0">
                <a:latin typeface="Times New Roman"/>
                <a:cs typeface="Times New Roman"/>
              </a:rPr>
              <a:t>and recurrent </a:t>
            </a:r>
            <a:r>
              <a:rPr sz="1500" spc="5" dirty="0">
                <a:latin typeface="Times New Roman"/>
                <a:cs typeface="Times New Roman"/>
              </a:rPr>
              <a:t> </a:t>
            </a:r>
            <a:r>
              <a:rPr sz="1500" dirty="0">
                <a:latin typeface="Times New Roman"/>
                <a:cs typeface="Times New Roman"/>
              </a:rPr>
              <a:t>networks show that </a:t>
            </a:r>
            <a:r>
              <a:rPr sz="1500" spc="5" dirty="0">
                <a:latin typeface="Times New Roman"/>
                <a:cs typeface="Times New Roman"/>
              </a:rPr>
              <a:t> </a:t>
            </a:r>
            <a:r>
              <a:rPr sz="1500" dirty="0">
                <a:latin typeface="Times New Roman"/>
                <a:cs typeface="Times New Roman"/>
              </a:rPr>
              <a:t>the</a:t>
            </a:r>
            <a:r>
              <a:rPr sz="1500" spc="-50" dirty="0">
                <a:latin typeface="Times New Roman"/>
                <a:cs typeface="Times New Roman"/>
              </a:rPr>
              <a:t> </a:t>
            </a:r>
            <a:r>
              <a:rPr sz="1500" dirty="0">
                <a:latin typeface="Times New Roman"/>
                <a:cs typeface="Times New Roman"/>
              </a:rPr>
              <a:t>proposed</a:t>
            </a:r>
            <a:r>
              <a:rPr sz="1500" spc="-55" dirty="0">
                <a:latin typeface="Times New Roman"/>
                <a:cs typeface="Times New Roman"/>
              </a:rPr>
              <a:t> </a:t>
            </a:r>
            <a:r>
              <a:rPr sz="1500" dirty="0">
                <a:latin typeface="Times New Roman"/>
                <a:cs typeface="Times New Roman"/>
              </a:rPr>
              <a:t>methods </a:t>
            </a:r>
            <a:r>
              <a:rPr sz="1500" spc="-360" dirty="0">
                <a:latin typeface="Times New Roman"/>
                <a:cs typeface="Times New Roman"/>
              </a:rPr>
              <a:t> </a:t>
            </a:r>
            <a:r>
              <a:rPr sz="1500" spc="-5" dirty="0">
                <a:latin typeface="Times New Roman"/>
                <a:cs typeface="Times New Roman"/>
              </a:rPr>
              <a:t>can </a:t>
            </a:r>
            <a:r>
              <a:rPr sz="1500" dirty="0">
                <a:latin typeface="Times New Roman"/>
                <a:cs typeface="Times New Roman"/>
              </a:rPr>
              <a:t>reduce the </a:t>
            </a:r>
            <a:r>
              <a:rPr sz="1500" spc="5" dirty="0">
                <a:latin typeface="Times New Roman"/>
                <a:cs typeface="Times New Roman"/>
              </a:rPr>
              <a:t> </a:t>
            </a:r>
            <a:r>
              <a:rPr sz="1500" spc="-5" dirty="0">
                <a:latin typeface="Times New Roman"/>
                <a:cs typeface="Times New Roman"/>
              </a:rPr>
              <a:t>communication </a:t>
            </a:r>
            <a:r>
              <a:rPr sz="1500" dirty="0">
                <a:latin typeface="Times New Roman"/>
                <a:cs typeface="Times New Roman"/>
              </a:rPr>
              <a:t>cost </a:t>
            </a:r>
            <a:r>
              <a:rPr sz="1500" spc="5" dirty="0">
                <a:latin typeface="Times New Roman"/>
                <a:cs typeface="Times New Roman"/>
              </a:rPr>
              <a:t> </a:t>
            </a:r>
            <a:r>
              <a:rPr sz="1500" dirty="0">
                <a:latin typeface="Times New Roman"/>
                <a:cs typeface="Times New Roman"/>
              </a:rPr>
              <a:t>by </a:t>
            </a:r>
            <a:r>
              <a:rPr sz="1500" spc="-5" dirty="0">
                <a:latin typeface="Times New Roman"/>
                <a:cs typeface="Times New Roman"/>
              </a:rPr>
              <a:t>two </a:t>
            </a:r>
            <a:r>
              <a:rPr sz="1500" dirty="0">
                <a:latin typeface="Times New Roman"/>
                <a:cs typeface="Times New Roman"/>
              </a:rPr>
              <a:t>orders of </a:t>
            </a:r>
            <a:r>
              <a:rPr sz="1500" spc="5" dirty="0">
                <a:latin typeface="Times New Roman"/>
                <a:cs typeface="Times New Roman"/>
              </a:rPr>
              <a:t> </a:t>
            </a:r>
            <a:r>
              <a:rPr sz="1500" dirty="0">
                <a:latin typeface="Times New Roman"/>
                <a:cs typeface="Times New Roman"/>
              </a:rPr>
              <a:t>magnitude.</a:t>
            </a:r>
            <a:endParaRPr sz="1500">
              <a:latin typeface="Times New Roman"/>
              <a:cs typeface="Times New Roman"/>
            </a:endParaRPr>
          </a:p>
        </p:txBody>
      </p:sp>
      <p:sp>
        <p:nvSpPr>
          <p:cNvPr id="27" name="object 25">
            <a:extLst>
              <a:ext uri="{FF2B5EF4-FFF2-40B4-BE49-F238E27FC236}">
                <a16:creationId xmlns:a16="http://schemas.microsoft.com/office/drawing/2014/main" id="{2DA5F70E-FC0B-77E9-D1E5-96D031877B6A}"/>
              </a:ext>
            </a:extLst>
          </p:cNvPr>
          <p:cNvSpPr txBox="1"/>
          <p:nvPr/>
        </p:nvSpPr>
        <p:spPr>
          <a:xfrm>
            <a:off x="7178802" y="2944474"/>
            <a:ext cx="1593215" cy="552450"/>
          </a:xfrm>
          <a:prstGeom prst="rect">
            <a:avLst/>
          </a:prstGeom>
        </p:spPr>
        <p:txBody>
          <a:bodyPr vert="horz" wrap="square" lIns="0" tIns="46990" rIns="0" bIns="0" rtlCol="0">
            <a:spAutoFit/>
          </a:bodyPr>
          <a:lstStyle/>
          <a:p>
            <a:pPr marL="12700">
              <a:lnSpc>
                <a:spcPct val="100000"/>
              </a:lnSpc>
              <a:spcBef>
                <a:spcPts val="370"/>
              </a:spcBef>
            </a:pPr>
            <a:r>
              <a:rPr sz="1500" spc="-5" dirty="0">
                <a:latin typeface="Times New Roman"/>
                <a:cs typeface="Times New Roman"/>
              </a:rPr>
              <a:t>Reducing</a:t>
            </a:r>
            <a:endParaRPr sz="1500" dirty="0">
              <a:latin typeface="Times New Roman"/>
              <a:cs typeface="Times New Roman"/>
            </a:endParaRPr>
          </a:p>
          <a:p>
            <a:pPr marL="12700">
              <a:lnSpc>
                <a:spcPct val="100000"/>
              </a:lnSpc>
              <a:spcBef>
                <a:spcPts val="280"/>
              </a:spcBef>
            </a:pPr>
            <a:r>
              <a:rPr sz="1500" spc="-5" dirty="0">
                <a:latin typeface="Times New Roman"/>
                <a:cs typeface="Times New Roman"/>
              </a:rPr>
              <a:t>communication</a:t>
            </a:r>
            <a:r>
              <a:rPr sz="1500" spc="185" dirty="0">
                <a:latin typeface="Times New Roman"/>
                <a:cs typeface="Times New Roman"/>
              </a:rPr>
              <a:t> </a:t>
            </a:r>
            <a:r>
              <a:rPr sz="1500" spc="-5" dirty="0">
                <a:latin typeface="Times New Roman"/>
                <a:cs typeface="Times New Roman"/>
              </a:rPr>
              <a:t>cost</a:t>
            </a:r>
            <a:endParaRPr sz="1500" dirty="0">
              <a:latin typeface="Times New Roman"/>
              <a:cs typeface="Times New Roman"/>
            </a:endParaRPr>
          </a:p>
        </p:txBody>
      </p:sp>
      <p:sp>
        <p:nvSpPr>
          <p:cNvPr id="28" name="object 26">
            <a:extLst>
              <a:ext uri="{FF2B5EF4-FFF2-40B4-BE49-F238E27FC236}">
                <a16:creationId xmlns:a16="http://schemas.microsoft.com/office/drawing/2014/main" id="{C461E334-310C-57E7-E425-646946CC8BF4}"/>
              </a:ext>
            </a:extLst>
          </p:cNvPr>
          <p:cNvSpPr txBox="1"/>
          <p:nvPr/>
        </p:nvSpPr>
        <p:spPr>
          <a:xfrm>
            <a:off x="8586978" y="3470300"/>
            <a:ext cx="186690" cy="553085"/>
          </a:xfrm>
          <a:prstGeom prst="rect">
            <a:avLst/>
          </a:prstGeom>
        </p:spPr>
        <p:txBody>
          <a:bodyPr vert="horz" wrap="square" lIns="0" tIns="12700" rIns="0" bIns="0" rtlCol="0">
            <a:spAutoFit/>
          </a:bodyPr>
          <a:lstStyle/>
          <a:p>
            <a:pPr marL="12700" marR="5080" indent="8890">
              <a:lnSpc>
                <a:spcPct val="115300"/>
              </a:lnSpc>
              <a:spcBef>
                <a:spcPts val="100"/>
              </a:spcBef>
            </a:pPr>
            <a:r>
              <a:rPr sz="1500" spc="15" dirty="0">
                <a:latin typeface="Times New Roman"/>
                <a:cs typeface="Times New Roman"/>
              </a:rPr>
              <a:t>to  </a:t>
            </a:r>
            <a:r>
              <a:rPr sz="1500" spc="-10" dirty="0">
                <a:latin typeface="Times New Roman"/>
                <a:cs typeface="Times New Roman"/>
              </a:rPr>
              <a:t>of</a:t>
            </a:r>
            <a:endParaRPr sz="1500">
              <a:latin typeface="Times New Roman"/>
              <a:cs typeface="Times New Roman"/>
            </a:endParaRPr>
          </a:p>
        </p:txBody>
      </p:sp>
      <p:sp>
        <p:nvSpPr>
          <p:cNvPr id="29" name="object 27">
            <a:extLst>
              <a:ext uri="{FF2B5EF4-FFF2-40B4-BE49-F238E27FC236}">
                <a16:creationId xmlns:a16="http://schemas.microsoft.com/office/drawing/2014/main" id="{8C5E7A23-17F8-4587-EE7D-BA35B813EDE0}"/>
              </a:ext>
            </a:extLst>
          </p:cNvPr>
          <p:cNvSpPr txBox="1"/>
          <p:nvPr/>
        </p:nvSpPr>
        <p:spPr>
          <a:xfrm>
            <a:off x="7178802" y="3470300"/>
            <a:ext cx="1055370" cy="815340"/>
          </a:xfrm>
          <a:prstGeom prst="rect">
            <a:avLst/>
          </a:prstGeom>
        </p:spPr>
        <p:txBody>
          <a:bodyPr vert="horz" wrap="square" lIns="0" tIns="13335" rIns="0" bIns="0" rtlCol="0">
            <a:spAutoFit/>
          </a:bodyPr>
          <a:lstStyle/>
          <a:p>
            <a:pPr marL="12700" marR="5080">
              <a:lnSpc>
                <a:spcPct val="114999"/>
              </a:lnSpc>
              <a:spcBef>
                <a:spcPts val="105"/>
              </a:spcBef>
              <a:tabLst>
                <a:tab pos="725805" algn="l"/>
              </a:tabLst>
            </a:pPr>
            <a:r>
              <a:rPr sz="1500" spc="-15" dirty="0">
                <a:latin typeface="Times New Roman"/>
                <a:cs typeface="Times New Roman"/>
              </a:rPr>
              <a:t>m</a:t>
            </a:r>
            <a:r>
              <a:rPr sz="1500" dirty="0">
                <a:latin typeface="Times New Roman"/>
                <a:cs typeface="Times New Roman"/>
              </a:rPr>
              <a:t>ay	le</a:t>
            </a:r>
            <a:r>
              <a:rPr sz="1500" spc="-10" dirty="0">
                <a:latin typeface="Times New Roman"/>
                <a:cs typeface="Times New Roman"/>
              </a:rPr>
              <a:t>a</a:t>
            </a:r>
            <a:r>
              <a:rPr sz="1500" dirty="0">
                <a:latin typeface="Times New Roman"/>
                <a:cs typeface="Times New Roman"/>
              </a:rPr>
              <a:t>d  </a:t>
            </a:r>
            <a:r>
              <a:rPr sz="1500" spc="-5" dirty="0">
                <a:latin typeface="Times New Roman"/>
                <a:cs typeface="Times New Roman"/>
              </a:rPr>
              <a:t>downside </a:t>
            </a:r>
            <a:r>
              <a:rPr sz="1500" dirty="0">
                <a:latin typeface="Times New Roman"/>
                <a:cs typeface="Times New Roman"/>
              </a:rPr>
              <a:t> </a:t>
            </a:r>
            <a:r>
              <a:rPr sz="1500" spc="-5" dirty="0">
                <a:latin typeface="Times New Roman"/>
                <a:cs typeface="Times New Roman"/>
              </a:rPr>
              <a:t>security.</a:t>
            </a:r>
            <a:endParaRPr sz="1500" dirty="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9285"/>
              <a:buFont typeface="Arial"/>
              <a:buNone/>
            </a:pPr>
            <a:r>
              <a:rPr lang="en-US" sz="1800" b="1" dirty="0">
                <a:solidFill>
                  <a:srgbClr val="333333"/>
                </a:solidFill>
                <a:effectLst/>
                <a:latin typeface="+mj-lt"/>
                <a:ea typeface="Calibri" panose="020F0502020204030204" pitchFamily="34" charset="0"/>
                <a:cs typeface="Calibri" panose="020F0502020204030204" pitchFamily="34" charset="0"/>
              </a:rPr>
              <a:t>FUTURE WORK</a:t>
            </a:r>
            <a:endParaRPr sz="2400" dirty="0">
              <a:latin typeface="+mj-lt"/>
              <a:ea typeface="Calibri" panose="020F0502020204030204" pitchFamily="34" charset="0"/>
              <a:cs typeface="Calibri" panose="020F0502020204030204" pitchFamily="34" charset="0"/>
            </a:endParaRPr>
          </a:p>
        </p:txBody>
      </p:sp>
      <p:sp>
        <p:nvSpPr>
          <p:cNvPr id="348" name="Google Shape;348;p59"/>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indent="0" algn="just">
              <a:lnSpc>
                <a:spcPct val="150000"/>
              </a:lnSpc>
              <a:buNone/>
            </a:pPr>
            <a:r>
              <a:rPr lang="en-US" sz="1800" dirty="0">
                <a:solidFill>
                  <a:srgbClr val="333333"/>
                </a:solidFill>
                <a:effectLst/>
                <a:latin typeface="Times New Roman" panose="02020603050405020304" pitchFamily="18" charset="0"/>
                <a:ea typeface="Times New Roman" panose="02020603050405020304" pitchFamily="18" charset="0"/>
              </a:rPr>
              <a:t>D-</a:t>
            </a:r>
            <a:r>
              <a:rPr lang="en-US" sz="1800" dirty="0" err="1">
                <a:solidFill>
                  <a:srgbClr val="333333"/>
                </a:solidFill>
                <a:effectLst/>
                <a:latin typeface="Times New Roman" panose="02020603050405020304" pitchFamily="18" charset="0"/>
                <a:ea typeface="Times New Roman" panose="02020603050405020304" pitchFamily="18" charset="0"/>
              </a:rPr>
              <a:t>FedL</a:t>
            </a:r>
            <a:r>
              <a:rPr lang="en-US" sz="1800" dirty="0">
                <a:solidFill>
                  <a:srgbClr val="333333"/>
                </a:solidFill>
                <a:effectLst/>
                <a:latin typeface="Times New Roman" panose="02020603050405020304" pitchFamily="18" charset="0"/>
                <a:ea typeface="Times New Roman" panose="02020603050405020304" pitchFamily="18" charset="0"/>
              </a:rPr>
              <a:t> may easily be modified to support additional computational models even though the SGD-compatibility of a model is an assumption built into the system. By giving the sync periods greater flexibility based on how long it is anticipated that most clients will take to submit their updates in a single round, </a:t>
            </a:r>
            <a:r>
              <a:rPr lang="en-US" sz="1800" dirty="0" err="1">
                <a:solidFill>
                  <a:srgbClr val="333333"/>
                </a:solidFill>
                <a:effectLst/>
                <a:latin typeface="Times New Roman" panose="02020603050405020304" pitchFamily="18" charset="0"/>
                <a:ea typeface="Times New Roman" panose="02020603050405020304" pitchFamily="18" charset="0"/>
              </a:rPr>
              <a:t>synchronisation</a:t>
            </a:r>
            <a:r>
              <a:rPr lang="en-US" sz="1800" dirty="0">
                <a:solidFill>
                  <a:srgbClr val="333333"/>
                </a:solidFill>
                <a:effectLst/>
                <a:latin typeface="Times New Roman" panose="02020603050405020304" pitchFamily="18" charset="0"/>
                <a:ea typeface="Times New Roman" panose="02020603050405020304" pitchFamily="18" charset="0"/>
              </a:rPr>
              <a:t> schemes can be further improved. Additionally, a layer of differential privacy might be added to transaction communication to restrict how far gradients can be inverted in order to extract client data, which would provide a better level of data privacy.</a:t>
            </a:r>
            <a:endParaRPr lang="en-IN" sz="1800" dirty="0">
              <a:effectLst/>
              <a:latin typeface="Times New Roman" panose="02020603050405020304" pitchFamily="18" charset="0"/>
              <a:ea typeface="Times New Roman" panose="02020603050405020304" pitchFamily="18" charset="0"/>
            </a:endParaRPr>
          </a:p>
          <a:p>
            <a:pPr marL="114300" indent="0" algn="just">
              <a:lnSpc>
                <a:spcPct val="150000"/>
              </a:lnSpc>
              <a:buNone/>
            </a:pPr>
            <a:endParaRPr lang="en-IN" sz="1900" dirty="0">
              <a:effectLst/>
              <a:latin typeface="+mj-lt"/>
              <a:ea typeface="Times New Roman" panose="02020603050405020304" pitchFamily="18" charset="0"/>
            </a:endParaRPr>
          </a:p>
        </p:txBody>
      </p:sp>
    </p:spTree>
    <p:extLst>
      <p:ext uri="{BB962C8B-B14F-4D97-AF65-F5344CB8AC3E}">
        <p14:creationId xmlns:p14="http://schemas.microsoft.com/office/powerpoint/2010/main" val="41562380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8" name="object 2">
            <a:extLst>
              <a:ext uri="{FF2B5EF4-FFF2-40B4-BE49-F238E27FC236}">
                <a16:creationId xmlns:a16="http://schemas.microsoft.com/office/drawing/2014/main" id="{41C04A85-4244-BD02-053C-864BB18FA573}"/>
              </a:ext>
            </a:extLst>
          </p:cNvPr>
          <p:cNvSpPr txBox="1">
            <a:spLocks noGrp="1"/>
          </p:cNvSpPr>
          <p:nvPr>
            <p:ph type="title"/>
          </p:nvPr>
        </p:nvSpPr>
        <p:spPr>
          <a:xfrm>
            <a:off x="727049" y="345231"/>
            <a:ext cx="2660364" cy="455894"/>
          </a:xfrm>
          <a:prstGeom prst="rect">
            <a:avLst/>
          </a:prstGeom>
        </p:spPr>
        <p:txBody>
          <a:bodyPr vert="horz" wrap="square" lIns="0" tIns="12065" rIns="0" bIns="0" rtlCol="0">
            <a:spAutoFit/>
          </a:bodyPr>
          <a:lstStyle/>
          <a:p>
            <a:pPr marL="12700">
              <a:lnSpc>
                <a:spcPct val="100000"/>
              </a:lnSpc>
              <a:spcBef>
                <a:spcPts val="95"/>
              </a:spcBef>
            </a:pPr>
            <a:r>
              <a:rPr spc="-5" dirty="0">
                <a:latin typeface="+mj-lt"/>
              </a:rPr>
              <a:t>REFERENCES</a:t>
            </a:r>
          </a:p>
        </p:txBody>
      </p:sp>
      <p:sp>
        <p:nvSpPr>
          <p:cNvPr id="9" name="object 3">
            <a:extLst>
              <a:ext uri="{FF2B5EF4-FFF2-40B4-BE49-F238E27FC236}">
                <a16:creationId xmlns:a16="http://schemas.microsoft.com/office/drawing/2014/main" id="{5E021500-8286-E4C8-4ED4-23A6CE4951A7}"/>
              </a:ext>
            </a:extLst>
          </p:cNvPr>
          <p:cNvSpPr txBox="1"/>
          <p:nvPr/>
        </p:nvSpPr>
        <p:spPr>
          <a:xfrm>
            <a:off x="727049" y="923368"/>
            <a:ext cx="7907655" cy="3761094"/>
          </a:xfrm>
          <a:prstGeom prst="rect">
            <a:avLst/>
          </a:prstGeom>
        </p:spPr>
        <p:txBody>
          <a:bodyPr vert="horz" wrap="square" lIns="0" tIns="43815" rIns="0" bIns="0" rtlCol="0">
            <a:spAutoFit/>
          </a:bodyPr>
          <a:lstStyle/>
          <a:p>
            <a:pPr marL="12065">
              <a:lnSpc>
                <a:spcPct val="100000"/>
              </a:lnSpc>
              <a:spcBef>
                <a:spcPts val="345"/>
              </a:spcBef>
              <a:tabLst>
                <a:tab pos="345440" algn="l"/>
              </a:tabLst>
            </a:pPr>
            <a:r>
              <a:rPr lang="en-US" sz="1400" spc="-5" dirty="0">
                <a:solidFill>
                  <a:schemeClr val="tx1">
                    <a:lumMod val="65000"/>
                    <a:lumOff val="35000"/>
                  </a:schemeClr>
                </a:solidFill>
                <a:latin typeface="+mj-lt"/>
                <a:cs typeface="Times New Roman"/>
              </a:rPr>
              <a:t>[1]   </a:t>
            </a:r>
            <a:r>
              <a:rPr sz="1400" spc="-5" dirty="0">
                <a:solidFill>
                  <a:schemeClr val="tx1">
                    <a:lumMod val="65000"/>
                    <a:lumOff val="35000"/>
                  </a:schemeClr>
                </a:solidFill>
                <a:latin typeface="+mj-lt"/>
                <a:cs typeface="Times New Roman"/>
              </a:rPr>
              <a:t>Anna</a:t>
            </a:r>
            <a:r>
              <a:rPr sz="1400" spc="15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Bogdanova,</a:t>
            </a:r>
            <a:r>
              <a:rPr sz="1400" spc="15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Akie</a:t>
            </a:r>
            <a:r>
              <a:rPr sz="1400" spc="15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Nakai,</a:t>
            </a:r>
            <a:r>
              <a:rPr sz="1400" spc="14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Yukihiko</a:t>
            </a:r>
            <a:r>
              <a:rPr sz="1400" spc="15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Okada,</a:t>
            </a:r>
            <a:r>
              <a:rPr sz="1400" spc="15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Akira</a:t>
            </a:r>
            <a:r>
              <a:rPr sz="1400" spc="15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Imakura,</a:t>
            </a:r>
            <a:r>
              <a:rPr sz="1400" spc="14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Tetsuya</a:t>
            </a:r>
            <a:r>
              <a:rPr sz="1400" spc="15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Sakurai,</a:t>
            </a:r>
            <a:r>
              <a:rPr sz="1400" spc="16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“Federated</a:t>
            </a:r>
            <a:r>
              <a:rPr sz="1400" spc="16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Learning</a:t>
            </a:r>
            <a:r>
              <a:rPr lang="en-US" spc="-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System</a:t>
            </a:r>
            <a:r>
              <a:rPr sz="1400" spc="56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without</a:t>
            </a:r>
            <a:r>
              <a:rPr sz="1400" spc="58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Model</a:t>
            </a:r>
            <a:r>
              <a:rPr sz="1400" spc="58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Sharing</a:t>
            </a:r>
            <a:r>
              <a:rPr sz="1400" spc="58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through</a:t>
            </a:r>
            <a:r>
              <a:rPr sz="1400" spc="58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Integration</a:t>
            </a:r>
            <a:r>
              <a:rPr sz="1400" spc="59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of</a:t>
            </a:r>
            <a:r>
              <a:rPr sz="1400" spc="57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Dimensional</a:t>
            </a:r>
            <a:r>
              <a:rPr sz="1400" spc="60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Reduced</a:t>
            </a:r>
            <a:r>
              <a:rPr sz="1400" spc="58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Data</a:t>
            </a:r>
            <a:r>
              <a:rPr sz="1400" spc="59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Representations”,</a:t>
            </a:r>
            <a:r>
              <a:rPr lang="en-US"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November</a:t>
            </a:r>
            <a:r>
              <a:rPr sz="1400" spc="-3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2020</a:t>
            </a:r>
            <a:endParaRPr sz="1400" dirty="0">
              <a:solidFill>
                <a:schemeClr val="tx1">
                  <a:lumMod val="65000"/>
                  <a:lumOff val="35000"/>
                </a:schemeClr>
              </a:solidFill>
              <a:latin typeface="+mj-lt"/>
              <a:cs typeface="Times New Roman"/>
            </a:endParaRPr>
          </a:p>
          <a:p>
            <a:pPr>
              <a:lnSpc>
                <a:spcPct val="100000"/>
              </a:lnSpc>
              <a:spcBef>
                <a:spcPts val="40"/>
              </a:spcBef>
            </a:pPr>
            <a:endParaRPr dirty="0">
              <a:solidFill>
                <a:schemeClr val="tx1">
                  <a:lumMod val="65000"/>
                  <a:lumOff val="35000"/>
                </a:schemeClr>
              </a:solidFill>
              <a:latin typeface="+mj-lt"/>
              <a:cs typeface="Times New Roman"/>
            </a:endParaRPr>
          </a:p>
          <a:p>
            <a:pPr marL="12700" marR="6350">
              <a:lnSpc>
                <a:spcPct val="114999"/>
              </a:lnSpc>
              <a:tabLst>
                <a:tab pos="407034" algn="l"/>
                <a:tab pos="407670" algn="l"/>
              </a:tabLst>
            </a:pPr>
            <a:r>
              <a:rPr lang="en-US" sz="1400" spc="-5" dirty="0">
                <a:solidFill>
                  <a:schemeClr val="tx1">
                    <a:lumMod val="65000"/>
                    <a:lumOff val="35000"/>
                  </a:schemeClr>
                </a:solidFill>
                <a:latin typeface="+mj-lt"/>
                <a:cs typeface="Times New Roman"/>
              </a:rPr>
              <a:t>[2]   </a:t>
            </a:r>
            <a:r>
              <a:rPr sz="1400" spc="-5" dirty="0" err="1">
                <a:solidFill>
                  <a:schemeClr val="tx1">
                    <a:lumMod val="65000"/>
                    <a:lumOff val="35000"/>
                  </a:schemeClr>
                </a:solidFill>
                <a:latin typeface="+mj-lt"/>
                <a:cs typeface="Times New Roman"/>
              </a:rPr>
              <a:t>Besir</a:t>
            </a:r>
            <a:r>
              <a:rPr sz="1400" spc="22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Kurtulmus,</a:t>
            </a:r>
            <a:r>
              <a:rPr sz="1400" spc="22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Daniel</a:t>
            </a:r>
            <a:r>
              <a:rPr sz="1400" spc="22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Kenny,</a:t>
            </a:r>
            <a:r>
              <a:rPr sz="1400" spc="23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“Trustless</a:t>
            </a:r>
            <a:r>
              <a:rPr sz="1400" spc="23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Machine</a:t>
            </a:r>
            <a:r>
              <a:rPr sz="1400" spc="22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Learning</a:t>
            </a:r>
            <a:r>
              <a:rPr sz="1400" spc="229"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Contracts;</a:t>
            </a:r>
            <a:r>
              <a:rPr sz="1400" spc="22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Evaluating</a:t>
            </a:r>
            <a:r>
              <a:rPr sz="1400" spc="22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and</a:t>
            </a:r>
            <a:r>
              <a:rPr sz="1400" spc="229"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Exchanging </a:t>
            </a:r>
            <a:r>
              <a:rPr sz="1400" spc="-33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Machine</a:t>
            </a:r>
            <a:r>
              <a:rPr sz="1400" spc="-1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Learning</a:t>
            </a:r>
            <a:r>
              <a:rPr sz="1400" spc="-1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Models</a:t>
            </a:r>
            <a:r>
              <a:rPr sz="1400" spc="-3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on</a:t>
            </a:r>
            <a:r>
              <a:rPr sz="1400" spc="-1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the</a:t>
            </a:r>
            <a:r>
              <a:rPr sz="1400" spc="-2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Ethereum</a:t>
            </a:r>
            <a:r>
              <a:rPr sz="1400" spc="-2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Blockchain”,</a:t>
            </a:r>
            <a:r>
              <a:rPr sz="1400" spc="-3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February</a:t>
            </a:r>
            <a:r>
              <a:rPr sz="1400" spc="-3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2018</a:t>
            </a:r>
            <a:endParaRPr sz="1400" dirty="0">
              <a:solidFill>
                <a:schemeClr val="tx1">
                  <a:lumMod val="65000"/>
                  <a:lumOff val="35000"/>
                </a:schemeClr>
              </a:solidFill>
              <a:latin typeface="+mj-lt"/>
              <a:cs typeface="Times New Roman"/>
            </a:endParaRPr>
          </a:p>
          <a:p>
            <a:pPr>
              <a:lnSpc>
                <a:spcPct val="100000"/>
              </a:lnSpc>
              <a:spcBef>
                <a:spcPts val="45"/>
              </a:spcBef>
              <a:buClr>
                <a:srgbClr val="585858"/>
              </a:buClr>
              <a:buFont typeface="Times New Roman"/>
              <a:buAutoNum type="arabicPlain" startAt="2"/>
            </a:pPr>
            <a:endParaRPr dirty="0">
              <a:solidFill>
                <a:schemeClr val="tx1">
                  <a:lumMod val="65000"/>
                  <a:lumOff val="35000"/>
                </a:schemeClr>
              </a:solidFill>
              <a:latin typeface="+mj-lt"/>
              <a:cs typeface="Times New Roman"/>
            </a:endParaRPr>
          </a:p>
          <a:p>
            <a:pPr marL="12700" marR="5715">
              <a:lnSpc>
                <a:spcPct val="114999"/>
              </a:lnSpc>
              <a:tabLst>
                <a:tab pos="459105" algn="l"/>
                <a:tab pos="459740" algn="l"/>
              </a:tabLst>
            </a:pPr>
            <a:r>
              <a:rPr lang="en-US" sz="1400" spc="-5" dirty="0">
                <a:solidFill>
                  <a:schemeClr val="tx1">
                    <a:lumMod val="65000"/>
                    <a:lumOff val="35000"/>
                  </a:schemeClr>
                </a:solidFill>
                <a:latin typeface="+mj-lt"/>
                <a:cs typeface="Times New Roman"/>
              </a:rPr>
              <a:t>[3]   </a:t>
            </a:r>
            <a:r>
              <a:rPr sz="1400" spc="-5" dirty="0" err="1">
                <a:solidFill>
                  <a:schemeClr val="tx1">
                    <a:lumMod val="65000"/>
                    <a:lumOff val="35000"/>
                  </a:schemeClr>
                </a:solidFill>
                <a:latin typeface="+mj-lt"/>
                <a:cs typeface="Times New Roman"/>
              </a:rPr>
              <a:t>Isitan</a:t>
            </a:r>
            <a:r>
              <a:rPr sz="1400" spc="9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Görkey,</a:t>
            </a:r>
            <a:r>
              <a:rPr sz="1400" spc="8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Chakir</a:t>
            </a:r>
            <a:r>
              <a:rPr sz="1400" spc="8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El</a:t>
            </a:r>
            <a:r>
              <a:rPr sz="1400" spc="9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Moussaoui,</a:t>
            </a:r>
            <a:r>
              <a:rPr sz="1400" spc="9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Vincent</a:t>
            </a:r>
            <a:r>
              <a:rPr sz="1400" spc="10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Wijdeveld,</a:t>
            </a:r>
            <a:r>
              <a:rPr sz="1400" spc="85" dirty="0">
                <a:solidFill>
                  <a:schemeClr val="tx1">
                    <a:lumMod val="65000"/>
                    <a:lumOff val="35000"/>
                  </a:schemeClr>
                </a:solidFill>
                <a:latin typeface="+mj-lt"/>
                <a:cs typeface="Times New Roman"/>
              </a:rPr>
              <a:t> </a:t>
            </a:r>
            <a:r>
              <a:rPr sz="1400" spc="-10" dirty="0">
                <a:solidFill>
                  <a:schemeClr val="tx1">
                    <a:lumMod val="65000"/>
                    <a:lumOff val="35000"/>
                  </a:schemeClr>
                </a:solidFill>
                <a:latin typeface="+mj-lt"/>
                <a:cs typeface="Times New Roman"/>
              </a:rPr>
              <a:t>Erik</a:t>
            </a:r>
            <a:r>
              <a:rPr sz="1400" spc="9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Sennema,</a:t>
            </a:r>
            <a:r>
              <a:rPr sz="1400" spc="9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“Comparative</a:t>
            </a:r>
            <a:r>
              <a:rPr sz="1400" spc="9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Study</a:t>
            </a:r>
            <a:r>
              <a:rPr sz="1400" spc="7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of </a:t>
            </a:r>
            <a:r>
              <a:rPr sz="1400" spc="-33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Byzantine</a:t>
            </a:r>
            <a:r>
              <a:rPr sz="1400" spc="-1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Fault</a:t>
            </a:r>
            <a:r>
              <a:rPr sz="1400" spc="-2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Tolerant</a:t>
            </a:r>
            <a:r>
              <a:rPr sz="1400" spc="-2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Consensus</a:t>
            </a:r>
            <a:r>
              <a:rPr sz="1400" spc="-2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Algorithms</a:t>
            </a:r>
            <a:r>
              <a:rPr sz="1400" spc="-1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on</a:t>
            </a:r>
            <a:r>
              <a:rPr sz="1400" spc="-5" dirty="0">
                <a:solidFill>
                  <a:schemeClr val="tx1">
                    <a:lumMod val="65000"/>
                    <a:lumOff val="35000"/>
                  </a:schemeClr>
                </a:solidFill>
                <a:latin typeface="+mj-lt"/>
                <a:cs typeface="Times New Roman"/>
              </a:rPr>
              <a:t> Permissioned</a:t>
            </a:r>
            <a:r>
              <a:rPr sz="1400" spc="-1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Blockchains”,</a:t>
            </a:r>
            <a:r>
              <a:rPr sz="1400" spc="-3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April</a:t>
            </a:r>
            <a:r>
              <a:rPr sz="1400" spc="-2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2020</a:t>
            </a:r>
            <a:endParaRPr sz="1400" dirty="0">
              <a:solidFill>
                <a:schemeClr val="tx1">
                  <a:lumMod val="65000"/>
                  <a:lumOff val="35000"/>
                </a:schemeClr>
              </a:solidFill>
              <a:latin typeface="+mj-lt"/>
              <a:cs typeface="Times New Roman"/>
            </a:endParaRPr>
          </a:p>
          <a:p>
            <a:pPr>
              <a:lnSpc>
                <a:spcPct val="100000"/>
              </a:lnSpc>
              <a:spcBef>
                <a:spcPts val="45"/>
              </a:spcBef>
              <a:buClr>
                <a:srgbClr val="585858"/>
              </a:buClr>
              <a:buFont typeface="Times New Roman"/>
              <a:buAutoNum type="arabicPlain" startAt="2"/>
            </a:pPr>
            <a:endParaRPr dirty="0">
              <a:solidFill>
                <a:schemeClr val="tx1">
                  <a:lumMod val="65000"/>
                  <a:lumOff val="35000"/>
                </a:schemeClr>
              </a:solidFill>
              <a:latin typeface="+mj-lt"/>
              <a:cs typeface="Times New Roman"/>
            </a:endParaRPr>
          </a:p>
          <a:p>
            <a:pPr marL="12700" marR="5715">
              <a:lnSpc>
                <a:spcPct val="114999"/>
              </a:lnSpc>
              <a:tabLst>
                <a:tab pos="398145" algn="l"/>
                <a:tab pos="398780" algn="l"/>
              </a:tabLst>
            </a:pPr>
            <a:r>
              <a:rPr lang="en-US" sz="1400" spc="-5" dirty="0">
                <a:solidFill>
                  <a:schemeClr val="tx1">
                    <a:lumMod val="65000"/>
                    <a:lumOff val="35000"/>
                  </a:schemeClr>
                </a:solidFill>
                <a:latin typeface="+mj-lt"/>
                <a:cs typeface="Times New Roman"/>
              </a:rPr>
              <a:t>[4]   </a:t>
            </a:r>
            <a:r>
              <a:rPr sz="1400" spc="-5" dirty="0">
                <a:solidFill>
                  <a:schemeClr val="tx1">
                    <a:lumMod val="65000"/>
                    <a:lumOff val="35000"/>
                  </a:schemeClr>
                </a:solidFill>
                <a:latin typeface="+mj-lt"/>
                <a:cs typeface="Times New Roman"/>
              </a:rPr>
              <a:t>Jakub</a:t>
            </a:r>
            <a:r>
              <a:rPr sz="1400" spc="19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Konečný,</a:t>
            </a:r>
            <a:r>
              <a:rPr sz="1400" spc="17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H.</a:t>
            </a:r>
            <a:r>
              <a:rPr sz="1400" spc="18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Brendan</a:t>
            </a:r>
            <a:r>
              <a:rPr sz="1400" spc="20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McMahan,</a:t>
            </a:r>
            <a:r>
              <a:rPr sz="1400" spc="18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Felix</a:t>
            </a:r>
            <a:r>
              <a:rPr sz="1400" spc="19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X.</a:t>
            </a:r>
            <a:r>
              <a:rPr sz="1400" spc="18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Yu,</a:t>
            </a:r>
            <a:r>
              <a:rPr sz="1400" spc="19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Peter</a:t>
            </a:r>
            <a:r>
              <a:rPr sz="1400" spc="18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Richtárik,</a:t>
            </a:r>
            <a:r>
              <a:rPr sz="1400" spc="18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Ananda</a:t>
            </a:r>
            <a:r>
              <a:rPr sz="1400" spc="16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Theertha</a:t>
            </a:r>
            <a:r>
              <a:rPr sz="1400" spc="18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Suresh,</a:t>
            </a:r>
            <a:r>
              <a:rPr sz="1400" spc="18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Dave </a:t>
            </a:r>
            <a:r>
              <a:rPr sz="1400" spc="-33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Bacon,</a:t>
            </a:r>
            <a:r>
              <a:rPr sz="1400" spc="-1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“Federated</a:t>
            </a:r>
            <a:r>
              <a:rPr sz="1400" spc="1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Learning:</a:t>
            </a:r>
            <a:r>
              <a:rPr sz="1400" spc="-4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Strategies</a:t>
            </a:r>
            <a:r>
              <a:rPr sz="1400" spc="-3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for</a:t>
            </a:r>
            <a:r>
              <a:rPr sz="1400" spc="-2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Improving</a:t>
            </a:r>
            <a:r>
              <a:rPr sz="1400" spc="-2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Communication</a:t>
            </a:r>
            <a:r>
              <a:rPr sz="1400" dirty="0">
                <a:solidFill>
                  <a:schemeClr val="tx1">
                    <a:lumMod val="65000"/>
                    <a:lumOff val="35000"/>
                  </a:schemeClr>
                </a:solidFill>
                <a:latin typeface="+mj-lt"/>
                <a:cs typeface="Times New Roman"/>
              </a:rPr>
              <a:t> Efficiency”,</a:t>
            </a:r>
            <a:r>
              <a:rPr sz="1400" spc="-2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October</a:t>
            </a:r>
            <a:r>
              <a:rPr sz="1400" spc="-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2017</a:t>
            </a:r>
            <a:endParaRPr sz="1400" dirty="0">
              <a:solidFill>
                <a:schemeClr val="tx1">
                  <a:lumMod val="65000"/>
                  <a:lumOff val="35000"/>
                </a:schemeClr>
              </a:solidFill>
              <a:latin typeface="+mj-lt"/>
              <a:cs typeface="Times New Roman"/>
            </a:endParaRPr>
          </a:p>
          <a:p>
            <a:pPr>
              <a:lnSpc>
                <a:spcPct val="100000"/>
              </a:lnSpc>
              <a:spcBef>
                <a:spcPts val="40"/>
              </a:spcBef>
              <a:buClr>
                <a:srgbClr val="585858"/>
              </a:buClr>
              <a:buFont typeface="Times New Roman"/>
              <a:buAutoNum type="arabicPlain" startAt="2"/>
            </a:pPr>
            <a:endParaRPr dirty="0">
              <a:solidFill>
                <a:schemeClr val="tx1">
                  <a:lumMod val="65000"/>
                  <a:lumOff val="35000"/>
                </a:schemeClr>
              </a:solidFill>
              <a:latin typeface="+mj-lt"/>
              <a:cs typeface="Times New Roman"/>
            </a:endParaRPr>
          </a:p>
          <a:p>
            <a:pPr marL="12700" marR="5080">
              <a:lnSpc>
                <a:spcPct val="115100"/>
              </a:lnSpc>
              <a:tabLst>
                <a:tab pos="377190" algn="l"/>
              </a:tabLst>
            </a:pPr>
            <a:r>
              <a:rPr lang="en-US" sz="1400" spc="-5" dirty="0">
                <a:solidFill>
                  <a:schemeClr val="tx1">
                    <a:lumMod val="65000"/>
                    <a:lumOff val="35000"/>
                  </a:schemeClr>
                </a:solidFill>
                <a:latin typeface="+mj-lt"/>
                <a:cs typeface="Times New Roman"/>
              </a:rPr>
              <a:t>[5]   </a:t>
            </a:r>
            <a:r>
              <a:rPr sz="1400" spc="-5" dirty="0" err="1">
                <a:solidFill>
                  <a:schemeClr val="tx1">
                    <a:lumMod val="65000"/>
                    <a:lumOff val="35000"/>
                  </a:schemeClr>
                </a:solidFill>
                <a:latin typeface="+mj-lt"/>
                <a:cs typeface="Times New Roman"/>
              </a:rPr>
              <a:t>Jianping</a:t>
            </a:r>
            <a:r>
              <a:rPr sz="1400" spc="11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He,</a:t>
            </a:r>
            <a:r>
              <a:rPr sz="1400" spc="10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Lin</a:t>
            </a:r>
            <a:r>
              <a:rPr sz="1400" spc="11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Cai,</a:t>
            </a:r>
            <a:r>
              <a:rPr sz="1400" spc="9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Peng</a:t>
            </a:r>
            <a:r>
              <a:rPr sz="1400" spc="11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Cheng,</a:t>
            </a:r>
            <a:r>
              <a:rPr sz="1400" spc="10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Jianping</a:t>
            </a:r>
            <a:r>
              <a:rPr sz="1400" spc="11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Pan,</a:t>
            </a:r>
            <a:r>
              <a:rPr sz="1400" spc="100" dirty="0">
                <a:solidFill>
                  <a:schemeClr val="tx1">
                    <a:lumMod val="65000"/>
                    <a:lumOff val="35000"/>
                  </a:schemeClr>
                </a:solidFill>
                <a:latin typeface="+mj-lt"/>
                <a:cs typeface="Times New Roman"/>
              </a:rPr>
              <a:t> </a:t>
            </a:r>
            <a:r>
              <a:rPr sz="1400" spc="-10" dirty="0">
                <a:solidFill>
                  <a:schemeClr val="tx1">
                    <a:lumMod val="65000"/>
                    <a:lumOff val="35000"/>
                  </a:schemeClr>
                </a:solidFill>
                <a:latin typeface="+mj-lt"/>
                <a:cs typeface="Times New Roman"/>
              </a:rPr>
              <a:t>Ling</a:t>
            </a:r>
            <a:r>
              <a:rPr sz="1400" spc="10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Shi,</a:t>
            </a:r>
            <a:r>
              <a:rPr sz="1400" spc="114"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“Consensus-Based</a:t>
            </a:r>
            <a:r>
              <a:rPr sz="1400" spc="9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Data-Privacy</a:t>
            </a:r>
            <a:r>
              <a:rPr sz="1400" spc="85"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Preserving </a:t>
            </a:r>
            <a:r>
              <a:rPr sz="1400" spc="-335"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Data</a:t>
            </a:r>
            <a:r>
              <a:rPr sz="140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Aggregation”,</a:t>
            </a:r>
            <a:r>
              <a:rPr sz="1400" spc="-30" dirty="0">
                <a:solidFill>
                  <a:schemeClr val="tx1">
                    <a:lumMod val="65000"/>
                    <a:lumOff val="35000"/>
                  </a:schemeClr>
                </a:solidFill>
                <a:latin typeface="+mj-lt"/>
                <a:cs typeface="Times New Roman"/>
              </a:rPr>
              <a:t> </a:t>
            </a:r>
            <a:r>
              <a:rPr sz="1400" dirty="0">
                <a:solidFill>
                  <a:schemeClr val="tx1">
                    <a:lumMod val="65000"/>
                    <a:lumOff val="35000"/>
                  </a:schemeClr>
                </a:solidFill>
                <a:latin typeface="+mj-lt"/>
                <a:cs typeface="Times New Roman"/>
              </a:rPr>
              <a:t>April</a:t>
            </a:r>
            <a:r>
              <a:rPr sz="1400" spc="-20" dirty="0">
                <a:solidFill>
                  <a:schemeClr val="tx1">
                    <a:lumMod val="65000"/>
                    <a:lumOff val="35000"/>
                  </a:schemeClr>
                </a:solidFill>
                <a:latin typeface="+mj-lt"/>
                <a:cs typeface="Times New Roman"/>
              </a:rPr>
              <a:t> </a:t>
            </a:r>
            <a:r>
              <a:rPr sz="1400" spc="5" dirty="0">
                <a:solidFill>
                  <a:schemeClr val="tx1">
                    <a:lumMod val="65000"/>
                    <a:lumOff val="35000"/>
                  </a:schemeClr>
                </a:solidFill>
                <a:latin typeface="+mj-lt"/>
                <a:cs typeface="Times New Roman"/>
              </a:rPr>
              <a:t>2019</a:t>
            </a:r>
            <a:endParaRPr sz="1400" dirty="0">
              <a:solidFill>
                <a:schemeClr val="tx1">
                  <a:lumMod val="65000"/>
                  <a:lumOff val="35000"/>
                </a:schemeClr>
              </a:solidFill>
              <a:latin typeface="+mj-lt"/>
              <a:cs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8" name="object 2">
            <a:extLst>
              <a:ext uri="{FF2B5EF4-FFF2-40B4-BE49-F238E27FC236}">
                <a16:creationId xmlns:a16="http://schemas.microsoft.com/office/drawing/2014/main" id="{41C04A85-4244-BD02-053C-864BB18FA573}"/>
              </a:ext>
            </a:extLst>
          </p:cNvPr>
          <p:cNvSpPr txBox="1">
            <a:spLocks noGrp="1"/>
          </p:cNvSpPr>
          <p:nvPr>
            <p:ph type="title"/>
          </p:nvPr>
        </p:nvSpPr>
        <p:spPr>
          <a:xfrm>
            <a:off x="727049" y="345231"/>
            <a:ext cx="2660364" cy="455894"/>
          </a:xfrm>
          <a:prstGeom prst="rect">
            <a:avLst/>
          </a:prstGeom>
        </p:spPr>
        <p:txBody>
          <a:bodyPr vert="horz" wrap="square" lIns="0" tIns="12065" rIns="0" bIns="0" rtlCol="0">
            <a:spAutoFit/>
          </a:bodyPr>
          <a:lstStyle/>
          <a:p>
            <a:pPr marL="12700">
              <a:lnSpc>
                <a:spcPct val="100000"/>
              </a:lnSpc>
              <a:spcBef>
                <a:spcPts val="95"/>
              </a:spcBef>
            </a:pPr>
            <a:r>
              <a:rPr spc="-5" dirty="0">
                <a:latin typeface="+mj-lt"/>
              </a:rPr>
              <a:t>REFERENCES</a:t>
            </a:r>
          </a:p>
        </p:txBody>
      </p:sp>
      <p:sp>
        <p:nvSpPr>
          <p:cNvPr id="9" name="object 3">
            <a:extLst>
              <a:ext uri="{FF2B5EF4-FFF2-40B4-BE49-F238E27FC236}">
                <a16:creationId xmlns:a16="http://schemas.microsoft.com/office/drawing/2014/main" id="{5E021500-8286-E4C8-4ED4-23A6CE4951A7}"/>
              </a:ext>
            </a:extLst>
          </p:cNvPr>
          <p:cNvSpPr txBox="1"/>
          <p:nvPr/>
        </p:nvSpPr>
        <p:spPr>
          <a:xfrm>
            <a:off x="727049" y="923368"/>
            <a:ext cx="7907655" cy="4327980"/>
          </a:xfrm>
          <a:prstGeom prst="rect">
            <a:avLst/>
          </a:prstGeom>
        </p:spPr>
        <p:txBody>
          <a:bodyPr vert="horz" wrap="square" lIns="0" tIns="43815" rIns="0" bIns="0" rtlCol="0">
            <a:spAutoFit/>
          </a:bodyPr>
          <a:lstStyle/>
          <a:p>
            <a:pPr marL="12065">
              <a:lnSpc>
                <a:spcPts val="1525"/>
              </a:lnSpc>
              <a:spcBef>
                <a:spcPts val="95"/>
              </a:spcBef>
              <a:tabLst>
                <a:tab pos="346075" algn="l"/>
                <a:tab pos="346710" algn="l"/>
              </a:tabLst>
            </a:pPr>
            <a:r>
              <a:rPr lang="en-IN" sz="1400" spc="-10" dirty="0">
                <a:solidFill>
                  <a:schemeClr val="tx1">
                    <a:lumMod val="65000"/>
                    <a:lumOff val="35000"/>
                  </a:schemeClr>
                </a:solidFill>
                <a:latin typeface="+mj-lt"/>
                <a:cs typeface="Times New Roman"/>
              </a:rPr>
              <a:t>[6]   Marco</a:t>
            </a:r>
            <a:r>
              <a:rPr lang="en-IN" sz="1400" spc="24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Benedetti,</a:t>
            </a:r>
            <a:r>
              <a:rPr lang="en-IN" sz="1400" spc="24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Francesco</a:t>
            </a:r>
            <a:r>
              <a:rPr lang="en-IN" sz="1400" spc="24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De</a:t>
            </a:r>
            <a:r>
              <a:rPr lang="en-IN" sz="1400" spc="240"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Sclavis</a:t>
            </a:r>
            <a:r>
              <a:rPr lang="en-IN" sz="1400" spc="-5" dirty="0">
                <a:solidFill>
                  <a:schemeClr val="tx1">
                    <a:lumMod val="65000"/>
                    <a:lumOff val="35000"/>
                  </a:schemeClr>
                </a:solidFill>
                <a:latin typeface="+mj-lt"/>
                <a:cs typeface="Times New Roman"/>
              </a:rPr>
              <a:t>,</a:t>
            </a:r>
            <a:r>
              <a:rPr lang="en-IN" sz="1400" spc="240" dirty="0">
                <a:solidFill>
                  <a:schemeClr val="tx1">
                    <a:lumMod val="65000"/>
                    <a:lumOff val="35000"/>
                  </a:schemeClr>
                </a:solidFill>
                <a:latin typeface="+mj-lt"/>
                <a:cs typeface="Times New Roman"/>
              </a:rPr>
              <a:t> </a:t>
            </a:r>
            <a:r>
              <a:rPr lang="en-IN" sz="1400" spc="-10" dirty="0">
                <a:solidFill>
                  <a:schemeClr val="tx1">
                    <a:lumMod val="65000"/>
                    <a:lumOff val="35000"/>
                  </a:schemeClr>
                </a:solidFill>
                <a:latin typeface="+mj-lt"/>
                <a:cs typeface="Times New Roman"/>
              </a:rPr>
              <a:t>Marco</a:t>
            </a:r>
            <a:r>
              <a:rPr lang="en-IN" sz="1400" spc="240"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Favorito</a:t>
            </a:r>
            <a:r>
              <a:rPr lang="en-IN" sz="1400" spc="-5" dirty="0">
                <a:solidFill>
                  <a:schemeClr val="tx1">
                    <a:lumMod val="65000"/>
                    <a:lumOff val="35000"/>
                  </a:schemeClr>
                </a:solidFill>
                <a:latin typeface="+mj-lt"/>
                <a:cs typeface="Times New Roman"/>
              </a:rPr>
              <a:t>,</a:t>
            </a:r>
            <a:r>
              <a:rPr lang="en-IN" sz="1400" spc="240" dirty="0">
                <a:solidFill>
                  <a:schemeClr val="tx1">
                    <a:lumMod val="65000"/>
                    <a:lumOff val="35000"/>
                  </a:schemeClr>
                </a:solidFill>
                <a:latin typeface="+mj-lt"/>
                <a:cs typeface="Times New Roman"/>
              </a:rPr>
              <a:t> </a:t>
            </a:r>
            <a:r>
              <a:rPr lang="en-IN" sz="1400" dirty="0">
                <a:solidFill>
                  <a:schemeClr val="tx1">
                    <a:lumMod val="65000"/>
                    <a:lumOff val="35000"/>
                  </a:schemeClr>
                </a:solidFill>
                <a:latin typeface="+mj-lt"/>
                <a:cs typeface="Times New Roman"/>
              </a:rPr>
              <a:t>Giuseppe</a:t>
            </a:r>
            <a:r>
              <a:rPr lang="en-IN" sz="1400" spc="245"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Galano</a:t>
            </a:r>
            <a:r>
              <a:rPr lang="en-IN" sz="1400" spc="-5" dirty="0">
                <a:solidFill>
                  <a:schemeClr val="tx1">
                    <a:lumMod val="65000"/>
                    <a:lumOff val="35000"/>
                  </a:schemeClr>
                </a:solidFill>
                <a:latin typeface="+mj-lt"/>
                <a:cs typeface="Times New Roman"/>
              </a:rPr>
              <a:t>,</a:t>
            </a:r>
            <a:r>
              <a:rPr lang="en-IN" sz="1400" spc="24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Sara</a:t>
            </a:r>
            <a:r>
              <a:rPr lang="en-IN" sz="1400" spc="240"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Giammusso</a:t>
            </a:r>
            <a:r>
              <a:rPr lang="en-IN" sz="1400" spc="-5" dirty="0">
                <a:solidFill>
                  <a:schemeClr val="tx1">
                    <a:lumMod val="65000"/>
                    <a:lumOff val="35000"/>
                  </a:schemeClr>
                </a:solidFill>
                <a:latin typeface="+mj-lt"/>
                <a:cs typeface="Times New Roman"/>
              </a:rPr>
              <a:t>,</a:t>
            </a:r>
            <a:r>
              <a:rPr lang="en-IN" sz="1400" spc="24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Antonio</a:t>
            </a:r>
            <a:r>
              <a:rPr lang="en-IN" sz="1400" spc="245" dirty="0">
                <a:solidFill>
                  <a:schemeClr val="tx1">
                    <a:lumMod val="65000"/>
                    <a:lumOff val="35000"/>
                  </a:schemeClr>
                </a:solidFill>
                <a:latin typeface="+mj-lt"/>
                <a:cs typeface="Times New Roman"/>
              </a:rPr>
              <a:t> </a:t>
            </a:r>
            <a:r>
              <a:rPr lang="en-IN" sz="1400" dirty="0" err="1">
                <a:solidFill>
                  <a:schemeClr val="tx1">
                    <a:lumMod val="65000"/>
                    <a:lumOff val="35000"/>
                  </a:schemeClr>
                </a:solidFill>
                <a:latin typeface="+mj-lt"/>
                <a:cs typeface="Times New Roman"/>
              </a:rPr>
              <a:t>Muci</a:t>
            </a:r>
            <a:r>
              <a:rPr lang="en-IN" sz="1400" dirty="0">
                <a:solidFill>
                  <a:schemeClr val="tx1">
                    <a:lumMod val="65000"/>
                    <a:lumOff val="35000"/>
                  </a:schemeClr>
                </a:solidFill>
                <a:latin typeface="+mj-lt"/>
                <a:cs typeface="Times New Roman"/>
              </a:rPr>
              <a:t>, </a:t>
            </a:r>
            <a:r>
              <a:rPr lang="en-IN" sz="1400" spc="-10" dirty="0">
                <a:solidFill>
                  <a:schemeClr val="tx1">
                    <a:lumMod val="65000"/>
                    <a:lumOff val="35000"/>
                  </a:schemeClr>
                </a:solidFill>
                <a:latin typeface="+mj-lt"/>
                <a:cs typeface="Times New Roman"/>
              </a:rPr>
              <a:t>Matteo</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Nardelli,</a:t>
            </a:r>
            <a:r>
              <a:rPr lang="en-IN" sz="1400" spc="4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“A</a:t>
            </a:r>
            <a:r>
              <a:rPr lang="en-IN" sz="1400" spc="10" dirty="0">
                <a:solidFill>
                  <a:schemeClr val="tx1">
                    <a:lumMod val="65000"/>
                    <a:lumOff val="35000"/>
                  </a:schemeClr>
                </a:solidFill>
                <a:latin typeface="+mj-lt"/>
                <a:cs typeface="Times New Roman"/>
              </a:rPr>
              <a:t> </a:t>
            </a:r>
            <a:r>
              <a:rPr lang="en-IN" sz="1400" spc="-10" dirty="0" err="1">
                <a:solidFill>
                  <a:schemeClr val="tx1">
                    <a:lumMod val="65000"/>
                    <a:lumOff val="35000"/>
                  </a:schemeClr>
                </a:solidFill>
                <a:latin typeface="+mj-lt"/>
                <a:cs typeface="Times New Roman"/>
              </a:rPr>
              <a:t>PoW</a:t>
            </a:r>
            <a:r>
              <a:rPr lang="en-IN" sz="1400" spc="-10" dirty="0">
                <a:solidFill>
                  <a:schemeClr val="tx1">
                    <a:lumMod val="65000"/>
                    <a:lumOff val="35000"/>
                  </a:schemeClr>
                </a:solidFill>
                <a:latin typeface="+mj-lt"/>
                <a:cs typeface="Times New Roman"/>
              </a:rPr>
              <a:t>-less</a:t>
            </a:r>
            <a:r>
              <a:rPr lang="en-IN" sz="1400" spc="3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Bitcoin</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with</a:t>
            </a:r>
            <a:r>
              <a:rPr lang="en-IN" sz="1400" spc="2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Certified</a:t>
            </a:r>
            <a:r>
              <a:rPr lang="en-IN" sz="1400" spc="25" dirty="0">
                <a:solidFill>
                  <a:schemeClr val="tx1">
                    <a:lumMod val="65000"/>
                    <a:lumOff val="35000"/>
                  </a:schemeClr>
                </a:solidFill>
                <a:latin typeface="+mj-lt"/>
                <a:cs typeface="Times New Roman"/>
              </a:rPr>
              <a:t> </a:t>
            </a:r>
            <a:r>
              <a:rPr lang="en-IN" sz="1400" spc="-10" dirty="0">
                <a:solidFill>
                  <a:schemeClr val="tx1">
                    <a:lumMod val="65000"/>
                    <a:lumOff val="35000"/>
                  </a:schemeClr>
                </a:solidFill>
                <a:latin typeface="+mj-lt"/>
                <a:cs typeface="Times New Roman"/>
              </a:rPr>
              <a:t>Byzantine</a:t>
            </a:r>
            <a:r>
              <a:rPr lang="en-IN" sz="1400" spc="5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Consensus”,</a:t>
            </a:r>
            <a:r>
              <a:rPr lang="en-IN" sz="1400" spc="15" dirty="0">
                <a:solidFill>
                  <a:schemeClr val="tx1">
                    <a:lumMod val="65000"/>
                    <a:lumOff val="35000"/>
                  </a:schemeClr>
                </a:solidFill>
                <a:latin typeface="+mj-lt"/>
                <a:cs typeface="Times New Roman"/>
              </a:rPr>
              <a:t> </a:t>
            </a:r>
            <a:r>
              <a:rPr lang="en-IN" sz="1400" spc="-10" dirty="0">
                <a:solidFill>
                  <a:schemeClr val="tx1">
                    <a:lumMod val="65000"/>
                    <a:lumOff val="35000"/>
                  </a:schemeClr>
                </a:solidFill>
                <a:latin typeface="+mj-lt"/>
                <a:cs typeface="Times New Roman"/>
              </a:rPr>
              <a:t>July</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2022</a:t>
            </a:r>
            <a:endParaRPr lang="en-IN" spc="-5" dirty="0">
              <a:solidFill>
                <a:schemeClr val="tx1">
                  <a:lumMod val="65000"/>
                  <a:lumOff val="35000"/>
                </a:schemeClr>
              </a:solidFill>
              <a:latin typeface="+mj-lt"/>
              <a:cs typeface="Times New Roman"/>
            </a:endParaRPr>
          </a:p>
          <a:p>
            <a:pPr marL="12065">
              <a:lnSpc>
                <a:spcPts val="1525"/>
              </a:lnSpc>
              <a:spcBef>
                <a:spcPts val="95"/>
              </a:spcBef>
              <a:tabLst>
                <a:tab pos="346075" algn="l"/>
                <a:tab pos="346710" algn="l"/>
              </a:tabLst>
            </a:pPr>
            <a:endParaRPr lang="en-IN" dirty="0">
              <a:solidFill>
                <a:schemeClr val="tx1">
                  <a:lumMod val="65000"/>
                  <a:lumOff val="35000"/>
                </a:schemeClr>
              </a:solidFill>
              <a:latin typeface="+mj-lt"/>
              <a:cs typeface="Times New Roman"/>
            </a:endParaRPr>
          </a:p>
          <a:p>
            <a:pPr marL="12700" marR="5080" algn="just">
              <a:lnSpc>
                <a:spcPct val="95000"/>
              </a:lnSpc>
              <a:spcBef>
                <a:spcPts val="905"/>
              </a:spcBef>
              <a:tabLst>
                <a:tab pos="335915" algn="l"/>
              </a:tabLst>
            </a:pPr>
            <a:r>
              <a:rPr lang="en-IN" sz="1400" spc="-10" dirty="0">
                <a:solidFill>
                  <a:schemeClr val="tx1">
                    <a:lumMod val="65000"/>
                    <a:lumOff val="35000"/>
                  </a:schemeClr>
                </a:solidFill>
                <a:latin typeface="+mj-lt"/>
                <a:cs typeface="Times New Roman"/>
              </a:rPr>
              <a:t>[7]   Micah </a:t>
            </a:r>
            <a:r>
              <a:rPr lang="en-IN" sz="1400" spc="-5" dirty="0">
                <a:solidFill>
                  <a:schemeClr val="tx1">
                    <a:lumMod val="65000"/>
                    <a:lumOff val="35000"/>
                  </a:schemeClr>
                </a:solidFill>
                <a:latin typeface="+mj-lt"/>
                <a:cs typeface="Times New Roman"/>
              </a:rPr>
              <a:t>J. Sheller, Brandon Edwards, G. </a:t>
            </a:r>
            <a:r>
              <a:rPr lang="en-IN" sz="1400" dirty="0">
                <a:solidFill>
                  <a:schemeClr val="tx1">
                    <a:lumMod val="65000"/>
                    <a:lumOff val="35000"/>
                  </a:schemeClr>
                </a:solidFill>
                <a:latin typeface="+mj-lt"/>
                <a:cs typeface="Times New Roman"/>
              </a:rPr>
              <a:t>Anthony </a:t>
            </a:r>
            <a:r>
              <a:rPr lang="en-IN" sz="1400" spc="-5" dirty="0">
                <a:solidFill>
                  <a:schemeClr val="tx1">
                    <a:lumMod val="65000"/>
                    <a:lumOff val="35000"/>
                  </a:schemeClr>
                </a:solidFill>
                <a:latin typeface="+mj-lt"/>
                <a:cs typeface="Times New Roman"/>
              </a:rPr>
              <a:t>Reina, </a:t>
            </a:r>
            <a:r>
              <a:rPr lang="en-IN" sz="1400" spc="-10" dirty="0">
                <a:solidFill>
                  <a:schemeClr val="tx1">
                    <a:lumMod val="65000"/>
                    <a:lumOff val="35000"/>
                  </a:schemeClr>
                </a:solidFill>
                <a:latin typeface="+mj-lt"/>
                <a:cs typeface="Times New Roman"/>
              </a:rPr>
              <a:t>Jason Martin, </a:t>
            </a:r>
            <a:r>
              <a:rPr lang="en-IN" sz="1400" dirty="0">
                <a:solidFill>
                  <a:schemeClr val="tx1">
                    <a:lumMod val="65000"/>
                    <a:lumOff val="35000"/>
                  </a:schemeClr>
                </a:solidFill>
                <a:latin typeface="+mj-lt"/>
                <a:cs typeface="Times New Roman"/>
              </a:rPr>
              <a:t>Sarthak </a:t>
            </a:r>
            <a:r>
              <a:rPr lang="en-IN" sz="1400" spc="-5" dirty="0">
                <a:solidFill>
                  <a:schemeClr val="tx1">
                    <a:lumMod val="65000"/>
                    <a:lumOff val="35000"/>
                  </a:schemeClr>
                </a:solidFill>
                <a:latin typeface="+mj-lt"/>
                <a:cs typeface="Times New Roman"/>
              </a:rPr>
              <a:t>Pati, </a:t>
            </a:r>
            <a:r>
              <a:rPr lang="en-IN" sz="1400" spc="-5" dirty="0" err="1">
                <a:solidFill>
                  <a:schemeClr val="tx1">
                    <a:lumMod val="65000"/>
                    <a:lumOff val="35000"/>
                  </a:schemeClr>
                </a:solidFill>
                <a:latin typeface="+mj-lt"/>
                <a:cs typeface="Times New Roman"/>
              </a:rPr>
              <a:t>Aikaterini</a:t>
            </a:r>
            <a:r>
              <a:rPr lang="en-IN" sz="1400" spc="-5"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Kotrotsou</a:t>
            </a:r>
            <a:r>
              <a:rPr lang="en-IN" sz="1400" spc="-5" dirty="0">
                <a:solidFill>
                  <a:schemeClr val="tx1">
                    <a:lumMod val="65000"/>
                    <a:lumOff val="35000"/>
                  </a:schemeClr>
                </a:solidFill>
                <a:latin typeface="+mj-lt"/>
                <a:cs typeface="Times New Roman"/>
              </a:rPr>
              <a:t>, Mikhail </a:t>
            </a:r>
            <a:r>
              <a:rPr lang="en-IN" sz="1400" dirty="0">
                <a:solidFill>
                  <a:schemeClr val="tx1">
                    <a:lumMod val="65000"/>
                    <a:lumOff val="35000"/>
                  </a:schemeClr>
                </a:solidFill>
                <a:latin typeface="+mj-lt"/>
                <a:cs typeface="Times New Roman"/>
              </a:rPr>
              <a:t> </a:t>
            </a:r>
            <a:r>
              <a:rPr lang="en-IN" sz="1400" spc="-10" dirty="0" err="1">
                <a:solidFill>
                  <a:schemeClr val="tx1">
                    <a:lumMod val="65000"/>
                    <a:lumOff val="35000"/>
                  </a:schemeClr>
                </a:solidFill>
                <a:latin typeface="+mj-lt"/>
                <a:cs typeface="Times New Roman"/>
              </a:rPr>
              <a:t>Milchenko</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Weilin </a:t>
            </a:r>
            <a:r>
              <a:rPr lang="en-IN" sz="1400" dirty="0">
                <a:solidFill>
                  <a:schemeClr val="tx1">
                    <a:lumMod val="65000"/>
                    <a:lumOff val="35000"/>
                  </a:schemeClr>
                </a:solidFill>
                <a:latin typeface="+mj-lt"/>
                <a:cs typeface="Times New Roman"/>
              </a:rPr>
              <a:t>Xu, </a:t>
            </a:r>
            <a:r>
              <a:rPr lang="en-IN" sz="1400" spc="-5" dirty="0">
                <a:solidFill>
                  <a:schemeClr val="tx1">
                    <a:lumMod val="65000"/>
                    <a:lumOff val="35000"/>
                  </a:schemeClr>
                </a:solidFill>
                <a:latin typeface="+mj-lt"/>
                <a:cs typeface="Times New Roman"/>
              </a:rPr>
              <a:t>Daniel </a:t>
            </a:r>
            <a:r>
              <a:rPr lang="en-IN" sz="1400" spc="-10" dirty="0">
                <a:solidFill>
                  <a:schemeClr val="tx1">
                    <a:lumMod val="65000"/>
                    <a:lumOff val="35000"/>
                  </a:schemeClr>
                </a:solidFill>
                <a:latin typeface="+mj-lt"/>
                <a:cs typeface="Times New Roman"/>
              </a:rPr>
              <a:t>Marcus, Rivka </a:t>
            </a:r>
            <a:r>
              <a:rPr lang="en-IN" sz="1400" spc="-5" dirty="0">
                <a:solidFill>
                  <a:schemeClr val="tx1">
                    <a:lumMod val="65000"/>
                    <a:lumOff val="35000"/>
                  </a:schemeClr>
                </a:solidFill>
                <a:latin typeface="+mj-lt"/>
                <a:cs typeface="Times New Roman"/>
              </a:rPr>
              <a:t>R. </a:t>
            </a:r>
            <a:r>
              <a:rPr lang="en-IN" sz="1400" spc="-5" dirty="0" err="1">
                <a:solidFill>
                  <a:schemeClr val="tx1">
                    <a:lumMod val="65000"/>
                    <a:lumOff val="35000"/>
                  </a:schemeClr>
                </a:solidFill>
                <a:latin typeface="+mj-lt"/>
                <a:cs typeface="Times New Roman"/>
              </a:rPr>
              <a:t>Colen</a:t>
            </a:r>
            <a:r>
              <a:rPr lang="en-IN" sz="1400" spc="-5" dirty="0">
                <a:solidFill>
                  <a:schemeClr val="tx1">
                    <a:lumMod val="65000"/>
                    <a:lumOff val="35000"/>
                  </a:schemeClr>
                </a:solidFill>
                <a:latin typeface="+mj-lt"/>
                <a:cs typeface="Times New Roman"/>
              </a:rPr>
              <a:t>, </a:t>
            </a:r>
            <a:r>
              <a:rPr lang="en-IN" sz="1400" dirty="0">
                <a:solidFill>
                  <a:schemeClr val="tx1">
                    <a:lumMod val="65000"/>
                    <a:lumOff val="35000"/>
                  </a:schemeClr>
                </a:solidFill>
                <a:latin typeface="+mj-lt"/>
                <a:cs typeface="Times New Roman"/>
              </a:rPr>
              <a:t>Spyridon </a:t>
            </a:r>
            <a:r>
              <a:rPr lang="en-IN" sz="1400" spc="-5" dirty="0" err="1">
                <a:solidFill>
                  <a:schemeClr val="tx1">
                    <a:lumMod val="65000"/>
                    <a:lumOff val="35000"/>
                  </a:schemeClr>
                </a:solidFill>
                <a:latin typeface="+mj-lt"/>
                <a:cs typeface="Times New Roman"/>
              </a:rPr>
              <a:t>Bakas</a:t>
            </a:r>
            <a:r>
              <a:rPr lang="en-IN" sz="1400" spc="-5" dirty="0">
                <a:solidFill>
                  <a:schemeClr val="tx1">
                    <a:lumMod val="65000"/>
                    <a:lumOff val="35000"/>
                  </a:schemeClr>
                </a:solidFill>
                <a:latin typeface="+mj-lt"/>
                <a:cs typeface="Times New Roman"/>
              </a:rPr>
              <a:t>, “Federated </a:t>
            </a:r>
            <a:r>
              <a:rPr lang="en-IN" sz="1400" dirty="0">
                <a:solidFill>
                  <a:schemeClr val="tx1">
                    <a:lumMod val="65000"/>
                    <a:lumOff val="35000"/>
                  </a:schemeClr>
                </a:solidFill>
                <a:latin typeface="+mj-lt"/>
                <a:cs typeface="Times New Roman"/>
              </a:rPr>
              <a:t>learning </a:t>
            </a:r>
            <a:r>
              <a:rPr lang="en-IN" sz="1400" spc="-5" dirty="0">
                <a:solidFill>
                  <a:schemeClr val="tx1">
                    <a:lumMod val="65000"/>
                    <a:lumOff val="35000"/>
                  </a:schemeClr>
                </a:solidFill>
                <a:latin typeface="+mj-lt"/>
                <a:cs typeface="Times New Roman"/>
              </a:rPr>
              <a:t>in medicine: </a:t>
            </a:r>
            <a:r>
              <a:rPr lang="en-IN" sz="1400" dirty="0">
                <a:solidFill>
                  <a:schemeClr val="tx1">
                    <a:lumMod val="65000"/>
                    <a:lumOff val="35000"/>
                  </a:schemeClr>
                </a:solidFill>
                <a:latin typeface="+mj-lt"/>
                <a:cs typeface="Times New Roman"/>
              </a:rPr>
              <a:t>facilitating </a:t>
            </a:r>
            <a:r>
              <a:rPr lang="en-IN" sz="1400" spc="5" dirty="0">
                <a:solidFill>
                  <a:schemeClr val="tx1">
                    <a:lumMod val="65000"/>
                    <a:lumOff val="35000"/>
                  </a:schemeClr>
                </a:solidFill>
                <a:latin typeface="+mj-lt"/>
                <a:cs typeface="Times New Roman"/>
              </a:rPr>
              <a:t> </a:t>
            </a:r>
            <a:r>
              <a:rPr lang="en-IN" sz="1400" spc="-10" dirty="0">
                <a:solidFill>
                  <a:schemeClr val="tx1">
                    <a:lumMod val="65000"/>
                    <a:lumOff val="35000"/>
                  </a:schemeClr>
                </a:solidFill>
                <a:latin typeface="+mj-lt"/>
                <a:cs typeface="Times New Roman"/>
              </a:rPr>
              <a:t>multi-institutional</a:t>
            </a:r>
            <a:r>
              <a:rPr lang="en-IN" sz="1400" spc="5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collaborations</a:t>
            </a:r>
            <a:r>
              <a:rPr lang="en-IN" sz="1400" spc="2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without</a:t>
            </a:r>
            <a:r>
              <a:rPr lang="en-IN" sz="1400" spc="10" dirty="0">
                <a:solidFill>
                  <a:schemeClr val="tx1">
                    <a:lumMod val="65000"/>
                    <a:lumOff val="35000"/>
                  </a:schemeClr>
                </a:solidFill>
                <a:latin typeface="+mj-lt"/>
                <a:cs typeface="Times New Roman"/>
              </a:rPr>
              <a:t> </a:t>
            </a:r>
            <a:r>
              <a:rPr lang="en-IN" sz="1400" spc="-10" dirty="0">
                <a:solidFill>
                  <a:schemeClr val="tx1">
                    <a:lumMod val="65000"/>
                    <a:lumOff val="35000"/>
                  </a:schemeClr>
                </a:solidFill>
                <a:latin typeface="+mj-lt"/>
                <a:cs typeface="Times New Roman"/>
              </a:rPr>
              <a:t>sharing</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patient</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data”,</a:t>
            </a:r>
            <a:r>
              <a:rPr lang="en-IN" sz="1400" spc="5" dirty="0">
                <a:solidFill>
                  <a:schemeClr val="tx1">
                    <a:lumMod val="65000"/>
                    <a:lumOff val="35000"/>
                  </a:schemeClr>
                </a:solidFill>
                <a:latin typeface="+mj-lt"/>
                <a:cs typeface="Times New Roman"/>
              </a:rPr>
              <a:t> </a:t>
            </a:r>
            <a:r>
              <a:rPr lang="en-IN" sz="1400" spc="-10" dirty="0">
                <a:solidFill>
                  <a:schemeClr val="tx1">
                    <a:lumMod val="65000"/>
                    <a:lumOff val="35000"/>
                  </a:schemeClr>
                </a:solidFill>
                <a:latin typeface="+mj-lt"/>
                <a:cs typeface="Times New Roman"/>
              </a:rPr>
              <a:t>July</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2020</a:t>
            </a:r>
            <a:endParaRPr lang="en-IN" sz="1400" dirty="0">
              <a:solidFill>
                <a:schemeClr val="tx1">
                  <a:lumMod val="65000"/>
                  <a:lumOff val="35000"/>
                </a:schemeClr>
              </a:solidFill>
              <a:latin typeface="+mj-lt"/>
              <a:cs typeface="Times New Roman"/>
            </a:endParaRPr>
          </a:p>
          <a:p>
            <a:pPr marL="52705">
              <a:lnSpc>
                <a:spcPts val="1520"/>
              </a:lnSpc>
              <a:spcBef>
                <a:spcPts val="825"/>
              </a:spcBef>
              <a:tabLst>
                <a:tab pos="411480" algn="l"/>
                <a:tab pos="412115" algn="l"/>
              </a:tabLst>
            </a:pPr>
            <a:endParaRPr lang="en-IN" dirty="0">
              <a:solidFill>
                <a:schemeClr val="tx1">
                  <a:lumMod val="65000"/>
                  <a:lumOff val="35000"/>
                </a:schemeClr>
              </a:solidFill>
              <a:latin typeface="+mj-lt"/>
              <a:cs typeface="Times New Roman"/>
            </a:endParaRPr>
          </a:p>
          <a:p>
            <a:pPr marL="52705">
              <a:lnSpc>
                <a:spcPts val="1520"/>
              </a:lnSpc>
              <a:spcBef>
                <a:spcPts val="825"/>
              </a:spcBef>
              <a:tabLst>
                <a:tab pos="411480" algn="l"/>
                <a:tab pos="412115" algn="l"/>
              </a:tabLst>
            </a:pPr>
            <a:r>
              <a:rPr lang="en-IN" sz="1600" spc="-5" dirty="0">
                <a:solidFill>
                  <a:schemeClr val="tx1">
                    <a:lumMod val="65000"/>
                    <a:lumOff val="35000"/>
                  </a:schemeClr>
                </a:solidFill>
                <a:latin typeface="+mj-lt"/>
                <a:cs typeface="Times New Roman"/>
              </a:rPr>
              <a:t>[8]  </a:t>
            </a:r>
            <a:r>
              <a:rPr lang="en-IN" sz="1400" spc="-5" dirty="0" err="1">
                <a:solidFill>
                  <a:schemeClr val="tx1">
                    <a:lumMod val="65000"/>
                    <a:lumOff val="35000"/>
                  </a:schemeClr>
                </a:solidFill>
                <a:latin typeface="+mj-lt"/>
                <a:cs typeface="Times New Roman"/>
              </a:rPr>
              <a:t>Sepideh</a:t>
            </a:r>
            <a:r>
              <a:rPr lang="en-IN" sz="1400" spc="345"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Avizheh</a:t>
            </a:r>
            <a:r>
              <a:rPr lang="en-IN" sz="1400" spc="-5" dirty="0">
                <a:solidFill>
                  <a:schemeClr val="tx1">
                    <a:lumMod val="65000"/>
                    <a:lumOff val="35000"/>
                  </a:schemeClr>
                </a:solidFill>
                <a:latin typeface="+mj-lt"/>
                <a:cs typeface="Times New Roman"/>
              </a:rPr>
              <a:t>,</a:t>
            </a:r>
            <a:r>
              <a:rPr lang="en-IN" sz="1400" spc="340"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Mahmudun</a:t>
            </a:r>
            <a:r>
              <a:rPr lang="en-IN" sz="1400" spc="34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Nabi,</a:t>
            </a:r>
            <a:r>
              <a:rPr lang="en-IN" sz="1400" spc="350"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Saoreen</a:t>
            </a:r>
            <a:r>
              <a:rPr lang="en-IN" sz="1400" spc="34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Rahman,</a:t>
            </a:r>
            <a:r>
              <a:rPr lang="en-IN" sz="1400" spc="35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Setareh</a:t>
            </a:r>
            <a:r>
              <a:rPr lang="en-IN" sz="1400" spc="35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Sharifian,</a:t>
            </a:r>
            <a:r>
              <a:rPr lang="en-IN" sz="1400" spc="345"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Reihaneh</a:t>
            </a:r>
            <a:r>
              <a:rPr lang="en-IN" sz="1400" spc="350"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Safavi-Naini</a:t>
            </a:r>
            <a:r>
              <a:rPr lang="en-IN" sz="1400" spc="-5" dirty="0">
                <a:solidFill>
                  <a:schemeClr val="tx1">
                    <a:lumMod val="65000"/>
                    <a:lumOff val="35000"/>
                  </a:schemeClr>
                </a:solidFill>
                <a:latin typeface="+mj-lt"/>
                <a:cs typeface="Times New Roman"/>
              </a:rPr>
              <a:t>,</a:t>
            </a:r>
            <a:r>
              <a:rPr lang="en-IN" sz="1400" spc="34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“Privacy-Preserving</a:t>
            </a:r>
            <a:r>
              <a:rPr lang="en-IN" sz="1400" spc="3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Resource</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Sharing</a:t>
            </a:r>
            <a:r>
              <a:rPr lang="en-IN" sz="1400" spc="2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Using</a:t>
            </a:r>
            <a:r>
              <a:rPr lang="en-IN" sz="1400" spc="1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Permissioned</a:t>
            </a:r>
            <a:r>
              <a:rPr lang="en-IN" sz="1400" spc="3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Blockchains”,</a:t>
            </a:r>
            <a:r>
              <a:rPr lang="en-IN" sz="1400" spc="2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September</a:t>
            </a:r>
            <a:r>
              <a:rPr lang="en-IN" sz="1400" spc="3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2021</a:t>
            </a:r>
            <a:endParaRPr lang="en-IN" sz="1400" dirty="0">
              <a:solidFill>
                <a:schemeClr val="tx1">
                  <a:lumMod val="65000"/>
                  <a:lumOff val="35000"/>
                </a:schemeClr>
              </a:solidFill>
              <a:latin typeface="+mj-lt"/>
              <a:cs typeface="Times New Roman"/>
            </a:endParaRPr>
          </a:p>
          <a:p>
            <a:pPr>
              <a:lnSpc>
                <a:spcPct val="100000"/>
              </a:lnSpc>
            </a:pPr>
            <a:endParaRPr lang="en-IN" dirty="0">
              <a:solidFill>
                <a:schemeClr val="tx1">
                  <a:lumMod val="65000"/>
                  <a:lumOff val="35000"/>
                </a:schemeClr>
              </a:solidFill>
              <a:latin typeface="+mj-lt"/>
              <a:cs typeface="Times New Roman"/>
            </a:endParaRPr>
          </a:p>
          <a:p>
            <a:pPr marL="12700" marR="6350">
              <a:lnSpc>
                <a:spcPts val="1480"/>
              </a:lnSpc>
              <a:spcBef>
                <a:spcPts val="1065"/>
              </a:spcBef>
              <a:tabLst>
                <a:tab pos="347980" algn="l"/>
              </a:tabLst>
            </a:pPr>
            <a:r>
              <a:rPr lang="en-IN" sz="1400" dirty="0">
                <a:solidFill>
                  <a:schemeClr val="tx1">
                    <a:lumMod val="65000"/>
                    <a:lumOff val="35000"/>
                  </a:schemeClr>
                </a:solidFill>
                <a:latin typeface="+mj-lt"/>
                <a:cs typeface="Times New Roman"/>
              </a:rPr>
              <a:t>[9]    Stacey</a:t>
            </a:r>
            <a:r>
              <a:rPr lang="en-IN" sz="1400" spc="5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Truex,</a:t>
            </a:r>
            <a:r>
              <a:rPr lang="en-IN" sz="1400" spc="8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Nathalie</a:t>
            </a:r>
            <a:r>
              <a:rPr lang="en-IN" sz="1400" spc="8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Baracaldo,</a:t>
            </a:r>
            <a:r>
              <a:rPr lang="en-IN" sz="1400" spc="8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Ali</a:t>
            </a:r>
            <a:r>
              <a:rPr lang="en-IN" sz="1400" spc="9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Anwar,</a:t>
            </a:r>
            <a:r>
              <a:rPr lang="en-IN" sz="1400" spc="8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Thomas</a:t>
            </a:r>
            <a:r>
              <a:rPr lang="en-IN" sz="1400" spc="8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Steinke,</a:t>
            </a:r>
            <a:r>
              <a:rPr lang="en-IN" sz="1400" spc="10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Heiko</a:t>
            </a:r>
            <a:r>
              <a:rPr lang="en-IN" sz="1400" spc="8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Ludwig,</a:t>
            </a:r>
            <a:r>
              <a:rPr lang="en-IN" sz="1400" spc="85" dirty="0">
                <a:solidFill>
                  <a:schemeClr val="tx1">
                    <a:lumMod val="65000"/>
                    <a:lumOff val="35000"/>
                  </a:schemeClr>
                </a:solidFill>
                <a:latin typeface="+mj-lt"/>
                <a:cs typeface="Times New Roman"/>
              </a:rPr>
              <a:t> </a:t>
            </a:r>
            <a:r>
              <a:rPr lang="en-IN" sz="1400" spc="-10" dirty="0">
                <a:solidFill>
                  <a:schemeClr val="tx1">
                    <a:lumMod val="65000"/>
                    <a:lumOff val="35000"/>
                  </a:schemeClr>
                </a:solidFill>
                <a:latin typeface="+mj-lt"/>
                <a:cs typeface="Times New Roman"/>
              </a:rPr>
              <a:t>Rui</a:t>
            </a:r>
            <a:r>
              <a:rPr lang="en-IN" sz="1400" spc="9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Zhang,</a:t>
            </a:r>
            <a:r>
              <a:rPr lang="en-IN" sz="1400" spc="8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Yi</a:t>
            </a:r>
            <a:r>
              <a:rPr lang="en-IN" sz="1400" spc="85" dirty="0">
                <a:solidFill>
                  <a:schemeClr val="tx1">
                    <a:lumMod val="65000"/>
                    <a:lumOff val="35000"/>
                  </a:schemeClr>
                </a:solidFill>
                <a:latin typeface="+mj-lt"/>
                <a:cs typeface="Times New Roman"/>
              </a:rPr>
              <a:t> </a:t>
            </a:r>
            <a:r>
              <a:rPr lang="en-IN" sz="1400" dirty="0">
                <a:solidFill>
                  <a:schemeClr val="tx1">
                    <a:lumMod val="65000"/>
                    <a:lumOff val="35000"/>
                  </a:schemeClr>
                </a:solidFill>
                <a:latin typeface="+mj-lt"/>
                <a:cs typeface="Times New Roman"/>
              </a:rPr>
              <a:t>Zhou,</a:t>
            </a:r>
            <a:r>
              <a:rPr lang="en-IN" sz="1400" spc="9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“A</a:t>
            </a:r>
            <a:r>
              <a:rPr lang="en-IN" sz="1400" spc="8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Hybrid </a:t>
            </a:r>
            <a:r>
              <a:rPr lang="en-IN" sz="1400" spc="-3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Approach</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to</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Privacy-Preserving</a:t>
            </a:r>
            <a:r>
              <a:rPr lang="en-IN" sz="1400" spc="6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Federated</a:t>
            </a:r>
            <a:r>
              <a:rPr lang="en-IN" sz="1400" spc="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Learning”,</a:t>
            </a:r>
            <a:r>
              <a:rPr lang="en-IN" sz="1400" spc="2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November</a:t>
            </a:r>
            <a:r>
              <a:rPr lang="en-IN" sz="1400" spc="2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2019</a:t>
            </a:r>
            <a:endParaRPr lang="en-IN" sz="1400" dirty="0">
              <a:solidFill>
                <a:schemeClr val="tx1">
                  <a:lumMod val="65000"/>
                  <a:lumOff val="35000"/>
                </a:schemeClr>
              </a:solidFill>
              <a:latin typeface="+mj-lt"/>
              <a:cs typeface="Times New Roman"/>
            </a:endParaRPr>
          </a:p>
          <a:p>
            <a:pPr>
              <a:lnSpc>
                <a:spcPct val="100000"/>
              </a:lnSpc>
              <a:buFont typeface="Times New Roman"/>
              <a:buAutoNum type="arabicPlain" startAt="9"/>
            </a:pPr>
            <a:endParaRPr lang="en-IN" dirty="0">
              <a:solidFill>
                <a:schemeClr val="tx1">
                  <a:lumMod val="65000"/>
                  <a:lumOff val="35000"/>
                </a:schemeClr>
              </a:solidFill>
              <a:latin typeface="+mj-lt"/>
              <a:cs typeface="Times New Roman"/>
            </a:endParaRPr>
          </a:p>
          <a:p>
            <a:pPr marL="12700" marR="5080">
              <a:lnSpc>
                <a:spcPts val="1480"/>
              </a:lnSpc>
              <a:spcBef>
                <a:spcPts val="1025"/>
              </a:spcBef>
              <a:tabLst>
                <a:tab pos="442595" algn="l"/>
              </a:tabLst>
            </a:pPr>
            <a:r>
              <a:rPr lang="en-IN" sz="1400" spc="-5" dirty="0">
                <a:solidFill>
                  <a:schemeClr val="tx1">
                    <a:lumMod val="65000"/>
                    <a:lumOff val="35000"/>
                  </a:schemeClr>
                </a:solidFill>
                <a:latin typeface="+mj-lt"/>
                <a:cs typeface="Times New Roman"/>
              </a:rPr>
              <a:t>[10]  </a:t>
            </a:r>
            <a:r>
              <a:rPr lang="en-IN" sz="1400" spc="-5" dirty="0" err="1">
                <a:solidFill>
                  <a:schemeClr val="tx1">
                    <a:lumMod val="65000"/>
                    <a:lumOff val="35000"/>
                  </a:schemeClr>
                </a:solidFill>
                <a:latin typeface="+mj-lt"/>
                <a:cs typeface="Times New Roman"/>
              </a:rPr>
              <a:t>Youyang</a:t>
            </a:r>
            <a:r>
              <a:rPr lang="en-IN" sz="1400" spc="15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Qu,</a:t>
            </a:r>
            <a:r>
              <a:rPr lang="en-IN" sz="1400" spc="130" dirty="0">
                <a:solidFill>
                  <a:schemeClr val="tx1">
                    <a:lumMod val="65000"/>
                    <a:lumOff val="35000"/>
                  </a:schemeClr>
                </a:solidFill>
                <a:latin typeface="+mj-lt"/>
                <a:cs typeface="Times New Roman"/>
              </a:rPr>
              <a:t> </a:t>
            </a:r>
            <a:r>
              <a:rPr lang="en-IN" sz="1400" dirty="0">
                <a:solidFill>
                  <a:schemeClr val="tx1">
                    <a:lumMod val="65000"/>
                    <a:lumOff val="35000"/>
                  </a:schemeClr>
                </a:solidFill>
                <a:latin typeface="+mj-lt"/>
                <a:cs typeface="Times New Roman"/>
              </a:rPr>
              <a:t>Md</a:t>
            </a:r>
            <a:r>
              <a:rPr lang="en-IN" sz="1400" spc="13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Palash</a:t>
            </a:r>
            <a:r>
              <a:rPr lang="en-IN" sz="1400" spc="13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Uddin,</a:t>
            </a:r>
            <a:r>
              <a:rPr lang="en-IN" sz="1400" spc="150"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Chenquan</a:t>
            </a:r>
            <a:r>
              <a:rPr lang="en-IN" sz="1400" spc="13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Gan,</a:t>
            </a:r>
            <a:r>
              <a:rPr lang="en-IN" sz="1400" spc="14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Yong</a:t>
            </a:r>
            <a:r>
              <a:rPr lang="en-IN" sz="1400" spc="15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Xiang,</a:t>
            </a:r>
            <a:r>
              <a:rPr lang="en-IN" sz="1400" spc="135" dirty="0">
                <a:solidFill>
                  <a:schemeClr val="tx1">
                    <a:lumMod val="65000"/>
                    <a:lumOff val="35000"/>
                  </a:schemeClr>
                </a:solidFill>
                <a:latin typeface="+mj-lt"/>
                <a:cs typeface="Times New Roman"/>
              </a:rPr>
              <a:t> </a:t>
            </a:r>
            <a:r>
              <a:rPr lang="en-IN" sz="1400" spc="-5" dirty="0" err="1">
                <a:solidFill>
                  <a:schemeClr val="tx1">
                    <a:lumMod val="65000"/>
                    <a:lumOff val="35000"/>
                  </a:schemeClr>
                </a:solidFill>
                <a:latin typeface="+mj-lt"/>
                <a:cs typeface="Times New Roman"/>
              </a:rPr>
              <a:t>Longxiang</a:t>
            </a:r>
            <a:r>
              <a:rPr lang="en-IN" sz="1400" spc="15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Gao,</a:t>
            </a:r>
            <a:r>
              <a:rPr lang="en-IN" sz="1400" spc="145" dirty="0">
                <a:solidFill>
                  <a:schemeClr val="tx1">
                    <a:lumMod val="65000"/>
                    <a:lumOff val="35000"/>
                  </a:schemeClr>
                </a:solidFill>
                <a:latin typeface="+mj-lt"/>
                <a:cs typeface="Times New Roman"/>
              </a:rPr>
              <a:t> </a:t>
            </a:r>
            <a:r>
              <a:rPr lang="en-IN" sz="1400" dirty="0">
                <a:solidFill>
                  <a:schemeClr val="tx1">
                    <a:lumMod val="65000"/>
                    <a:lumOff val="35000"/>
                  </a:schemeClr>
                </a:solidFill>
                <a:latin typeface="+mj-lt"/>
                <a:cs typeface="Times New Roman"/>
              </a:rPr>
              <a:t>John</a:t>
            </a:r>
            <a:r>
              <a:rPr lang="en-IN" sz="1400" spc="14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Yearwood,</a:t>
            </a:r>
            <a:r>
              <a:rPr lang="en-IN" sz="1400" spc="13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“Blockchain- </a:t>
            </a:r>
            <a:r>
              <a:rPr lang="en-IN" sz="1400" spc="-31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enabled</a:t>
            </a:r>
            <a:r>
              <a:rPr lang="en-IN" sz="1400" spc="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Federated</a:t>
            </a:r>
            <a:r>
              <a:rPr lang="en-IN" sz="1400" spc="1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Learning:</a:t>
            </a:r>
            <a:r>
              <a:rPr lang="en-IN" sz="1400" spc="2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A </a:t>
            </a:r>
            <a:r>
              <a:rPr lang="en-IN" sz="1400" spc="-10" dirty="0">
                <a:solidFill>
                  <a:schemeClr val="tx1">
                    <a:lumMod val="65000"/>
                    <a:lumOff val="35000"/>
                  </a:schemeClr>
                </a:solidFill>
                <a:latin typeface="+mj-lt"/>
                <a:cs typeface="Times New Roman"/>
              </a:rPr>
              <a:t>Survey”,</a:t>
            </a:r>
            <a:r>
              <a:rPr lang="en-IN" sz="1400" spc="45"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April</a:t>
            </a:r>
            <a:r>
              <a:rPr lang="en-IN" sz="1400" spc="20" dirty="0">
                <a:solidFill>
                  <a:schemeClr val="tx1">
                    <a:lumMod val="65000"/>
                    <a:lumOff val="35000"/>
                  </a:schemeClr>
                </a:solidFill>
                <a:latin typeface="+mj-lt"/>
                <a:cs typeface="Times New Roman"/>
              </a:rPr>
              <a:t> </a:t>
            </a:r>
            <a:r>
              <a:rPr lang="en-IN" sz="1400" spc="-5" dirty="0">
                <a:solidFill>
                  <a:schemeClr val="tx1">
                    <a:lumMod val="65000"/>
                    <a:lumOff val="35000"/>
                  </a:schemeClr>
                </a:solidFill>
                <a:latin typeface="+mj-lt"/>
                <a:cs typeface="Times New Roman"/>
              </a:rPr>
              <a:t>2023</a:t>
            </a:r>
            <a:endParaRPr lang="en-IN" sz="1400" dirty="0">
              <a:solidFill>
                <a:schemeClr val="tx1">
                  <a:lumMod val="65000"/>
                  <a:lumOff val="35000"/>
                </a:schemeClr>
              </a:solidFill>
              <a:latin typeface="+mj-lt"/>
              <a:cs typeface="Times New Roman"/>
            </a:endParaRPr>
          </a:p>
          <a:p>
            <a:pPr marL="12065">
              <a:lnSpc>
                <a:spcPct val="100000"/>
              </a:lnSpc>
              <a:spcBef>
                <a:spcPts val="345"/>
              </a:spcBef>
              <a:tabLst>
                <a:tab pos="345440" algn="l"/>
              </a:tabLst>
            </a:pPr>
            <a:endParaRPr sz="1400" dirty="0">
              <a:solidFill>
                <a:schemeClr val="tx1">
                  <a:lumMod val="65000"/>
                  <a:lumOff val="35000"/>
                </a:schemeClr>
              </a:solidFill>
              <a:latin typeface="+mj-lt"/>
              <a:cs typeface="Times New Roman"/>
            </a:endParaRPr>
          </a:p>
        </p:txBody>
      </p:sp>
    </p:spTree>
    <p:extLst>
      <p:ext uri="{BB962C8B-B14F-4D97-AF65-F5344CB8AC3E}">
        <p14:creationId xmlns:p14="http://schemas.microsoft.com/office/powerpoint/2010/main" val="11119266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AEEC-BE1E-B502-306C-7C4554FB1B8F}"/>
              </a:ext>
            </a:extLst>
          </p:cNvPr>
          <p:cNvSpPr>
            <a:spLocks noGrp="1"/>
          </p:cNvSpPr>
          <p:nvPr>
            <p:ph type="title"/>
          </p:nvPr>
        </p:nvSpPr>
        <p:spPr>
          <a:xfrm>
            <a:off x="390281" y="2285400"/>
            <a:ext cx="8520600" cy="572700"/>
          </a:xfrm>
        </p:spPr>
        <p:txBody>
          <a:bodyPr>
            <a:normAutofit fontScale="90000"/>
          </a:bodyPr>
          <a:lstStyle/>
          <a:p>
            <a:pPr algn="ctr"/>
            <a:r>
              <a:rPr lang="en-US" dirty="0"/>
              <a:t>THANKYOU</a:t>
            </a:r>
            <a:endParaRPr lang="en-IN" dirty="0"/>
          </a:p>
        </p:txBody>
      </p:sp>
    </p:spTree>
    <p:extLst>
      <p:ext uri="{BB962C8B-B14F-4D97-AF65-F5344CB8AC3E}">
        <p14:creationId xmlns:p14="http://schemas.microsoft.com/office/powerpoint/2010/main" val="3535315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D69AC8F1-3336-2F38-FD5F-0F7A8E27C23D}"/>
              </a:ext>
            </a:extLst>
          </p:cNvPr>
          <p:cNvGraphicFramePr>
            <a:graphicFrameLocks noGrp="1"/>
          </p:cNvGraphicFramePr>
          <p:nvPr/>
        </p:nvGraphicFramePr>
        <p:xfrm>
          <a:off x="209282" y="119189"/>
          <a:ext cx="8813274" cy="4895550"/>
        </p:xfrm>
        <a:graphic>
          <a:graphicData uri="http://schemas.openxmlformats.org/drawingml/2006/table">
            <a:tbl>
              <a:tblPr firstRow="1" bandRow="1">
                <a:tableStyleId>{2D5ABB26-0587-4C30-8999-92F81FD0307C}</a:tableStyleId>
              </a:tblPr>
              <a:tblGrid>
                <a:gridCol w="539352">
                  <a:extLst>
                    <a:ext uri="{9D8B030D-6E8A-4147-A177-3AD203B41FA5}">
                      <a16:colId xmlns:a16="http://schemas.microsoft.com/office/drawing/2014/main" val="20000"/>
                    </a:ext>
                  </a:extLst>
                </a:gridCol>
                <a:gridCol w="1463956">
                  <a:extLst>
                    <a:ext uri="{9D8B030D-6E8A-4147-A177-3AD203B41FA5}">
                      <a16:colId xmlns:a16="http://schemas.microsoft.com/office/drawing/2014/main" val="20001"/>
                    </a:ext>
                  </a:extLst>
                </a:gridCol>
                <a:gridCol w="3779961">
                  <a:extLst>
                    <a:ext uri="{9D8B030D-6E8A-4147-A177-3AD203B41FA5}">
                      <a16:colId xmlns:a16="http://schemas.microsoft.com/office/drawing/2014/main" val="20002"/>
                    </a:ext>
                  </a:extLst>
                </a:gridCol>
                <a:gridCol w="1889527">
                  <a:extLst>
                    <a:ext uri="{9D8B030D-6E8A-4147-A177-3AD203B41FA5}">
                      <a16:colId xmlns:a16="http://schemas.microsoft.com/office/drawing/2014/main" val="20003"/>
                    </a:ext>
                  </a:extLst>
                </a:gridCol>
                <a:gridCol w="1140478">
                  <a:extLst>
                    <a:ext uri="{9D8B030D-6E8A-4147-A177-3AD203B41FA5}">
                      <a16:colId xmlns:a16="http://schemas.microsoft.com/office/drawing/2014/main" val="20004"/>
                    </a:ext>
                  </a:extLst>
                </a:gridCol>
              </a:tblGrid>
              <a:tr h="365760">
                <a:tc>
                  <a:txBody>
                    <a:bodyPr/>
                    <a:lstStyle/>
                    <a:p>
                      <a:pPr marL="90805">
                        <a:lnSpc>
                          <a:spcPct val="100000"/>
                        </a:lnSpc>
                        <a:spcBef>
                          <a:spcPts val="685"/>
                        </a:spcBef>
                      </a:pPr>
                      <a:r>
                        <a:rPr sz="1200" b="1" spc="-5" dirty="0">
                          <a:latin typeface="Times New Roman"/>
                          <a:cs typeface="Times New Roman"/>
                        </a:rPr>
                        <a:t>SNO</a:t>
                      </a:r>
                      <a:endParaRPr sz="1200" dirty="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85"/>
                        </a:spcBef>
                      </a:pPr>
                      <a:r>
                        <a:rPr sz="1200" b="1" dirty="0">
                          <a:latin typeface="Times New Roman"/>
                          <a:cs typeface="Times New Roman"/>
                        </a:rPr>
                        <a:t>TITLE</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85"/>
                        </a:spcBef>
                      </a:pPr>
                      <a:r>
                        <a:rPr sz="1200" b="1" spc="-5" dirty="0">
                          <a:latin typeface="Times New Roman"/>
                          <a:cs typeface="Times New Roman"/>
                        </a:rPr>
                        <a:t>METHODOLOGY</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85"/>
                        </a:spcBef>
                      </a:pPr>
                      <a:r>
                        <a:rPr sz="1200" b="1" spc="-5" dirty="0">
                          <a:latin typeface="Times New Roman"/>
                          <a:cs typeface="Times New Roman"/>
                        </a:rPr>
                        <a:t>ADVANTAGES</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80"/>
                        </a:spcBef>
                      </a:pPr>
                      <a:r>
                        <a:rPr sz="950" b="1" spc="-5" dirty="0">
                          <a:latin typeface="Times New Roman"/>
                          <a:cs typeface="Times New Roman"/>
                        </a:rPr>
                        <a:t>LIMITATIONS</a:t>
                      </a:r>
                      <a:endParaRPr sz="950">
                        <a:latin typeface="Times New Roman"/>
                        <a:cs typeface="Times New Roman"/>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2527808">
                <a:tc>
                  <a:txBody>
                    <a:bodyPr/>
                    <a:lstStyle/>
                    <a:p>
                      <a:pPr marL="90805">
                        <a:lnSpc>
                          <a:spcPct val="100000"/>
                        </a:lnSpc>
                        <a:spcBef>
                          <a:spcPts val="685"/>
                        </a:spcBef>
                      </a:pPr>
                      <a:r>
                        <a:rPr sz="1200" b="1" dirty="0">
                          <a:latin typeface="Times New Roman"/>
                          <a:cs typeface="Times New Roman"/>
                        </a:rPr>
                        <a:t>5</a:t>
                      </a:r>
                      <a:endParaRPr sz="1200">
                        <a:latin typeface="Times New Roman"/>
                        <a:cs typeface="Times New Roman"/>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128270">
                        <a:lnSpc>
                          <a:spcPct val="115100"/>
                        </a:lnSpc>
                        <a:spcBef>
                          <a:spcPts val="495"/>
                        </a:spcBef>
                      </a:pPr>
                      <a:r>
                        <a:rPr sz="1500" dirty="0">
                          <a:latin typeface="Times New Roman"/>
                          <a:cs typeface="Times New Roman"/>
                        </a:rPr>
                        <a:t>Consensus- </a:t>
                      </a:r>
                      <a:r>
                        <a:rPr sz="1500" spc="5" dirty="0">
                          <a:latin typeface="Times New Roman"/>
                          <a:cs typeface="Times New Roman"/>
                        </a:rPr>
                        <a:t> </a:t>
                      </a:r>
                      <a:r>
                        <a:rPr sz="1500" spc="-5" dirty="0">
                          <a:latin typeface="Times New Roman"/>
                          <a:cs typeface="Times New Roman"/>
                        </a:rPr>
                        <a:t>Based Data- </a:t>
                      </a:r>
                      <a:r>
                        <a:rPr sz="1500" dirty="0">
                          <a:latin typeface="Times New Roman"/>
                          <a:cs typeface="Times New Roman"/>
                        </a:rPr>
                        <a:t> </a:t>
                      </a:r>
                      <a:r>
                        <a:rPr sz="1500" spc="-5" dirty="0">
                          <a:latin typeface="Times New Roman"/>
                          <a:cs typeface="Times New Roman"/>
                        </a:rPr>
                        <a:t>Privacy </a:t>
                      </a:r>
                      <a:r>
                        <a:rPr sz="1500" dirty="0">
                          <a:latin typeface="Times New Roman"/>
                          <a:cs typeface="Times New Roman"/>
                        </a:rPr>
                        <a:t> Preser</a:t>
                      </a:r>
                      <a:r>
                        <a:rPr sz="1500" spc="5" dirty="0">
                          <a:latin typeface="Times New Roman"/>
                          <a:cs typeface="Times New Roman"/>
                        </a:rPr>
                        <a:t>v</a:t>
                      </a:r>
                      <a:r>
                        <a:rPr sz="1500" dirty="0">
                          <a:latin typeface="Times New Roman"/>
                          <a:cs typeface="Times New Roman"/>
                        </a:rPr>
                        <a:t>i</a:t>
                      </a:r>
                      <a:r>
                        <a:rPr sz="1500" spc="5" dirty="0">
                          <a:latin typeface="Times New Roman"/>
                          <a:cs typeface="Times New Roman"/>
                        </a:rPr>
                        <a:t>n</a:t>
                      </a:r>
                      <a:r>
                        <a:rPr sz="1500" dirty="0">
                          <a:latin typeface="Times New Roman"/>
                          <a:cs typeface="Times New Roman"/>
                        </a:rPr>
                        <a:t>g</a:t>
                      </a:r>
                      <a:r>
                        <a:rPr sz="1500" spc="-25" dirty="0">
                          <a:latin typeface="Times New Roman"/>
                          <a:cs typeface="Times New Roman"/>
                        </a:rPr>
                        <a:t> </a:t>
                      </a:r>
                      <a:r>
                        <a:rPr sz="1500" dirty="0">
                          <a:latin typeface="Times New Roman"/>
                          <a:cs typeface="Times New Roman"/>
                        </a:rPr>
                        <a:t>D</a:t>
                      </a:r>
                      <a:r>
                        <a:rPr sz="1500" spc="-10" dirty="0">
                          <a:latin typeface="Times New Roman"/>
                          <a:cs typeface="Times New Roman"/>
                        </a:rPr>
                        <a:t>a</a:t>
                      </a:r>
                      <a:r>
                        <a:rPr sz="1500" dirty="0">
                          <a:latin typeface="Times New Roman"/>
                          <a:cs typeface="Times New Roman"/>
                        </a:rPr>
                        <a:t>ta  </a:t>
                      </a:r>
                      <a:r>
                        <a:rPr sz="1500" spc="-5" dirty="0">
                          <a:latin typeface="Times New Roman"/>
                          <a:cs typeface="Times New Roman"/>
                        </a:rPr>
                        <a:t>Aggregation </a:t>
                      </a:r>
                      <a:r>
                        <a:rPr sz="1500" dirty="0">
                          <a:latin typeface="Times New Roman"/>
                          <a:cs typeface="Times New Roman"/>
                        </a:rPr>
                        <a:t> (2019)</a:t>
                      </a:r>
                      <a:endParaRPr sz="1500">
                        <a:latin typeface="Times New Roman"/>
                        <a:cs typeface="Times New Roman"/>
                      </a:endParaRPr>
                    </a:p>
                  </a:txBody>
                  <a:tcPr marL="0" marR="0" marT="628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1280" algn="just">
                        <a:lnSpc>
                          <a:spcPct val="114999"/>
                        </a:lnSpc>
                        <a:spcBef>
                          <a:spcPts val="500"/>
                        </a:spcBef>
                      </a:pPr>
                      <a:r>
                        <a:rPr sz="1500" spc="-5" dirty="0">
                          <a:latin typeface="Times New Roman"/>
                          <a:cs typeface="Times New Roman"/>
                        </a:rPr>
                        <a:t>This paper addresses </a:t>
                      </a:r>
                      <a:r>
                        <a:rPr sz="1500" dirty="0">
                          <a:latin typeface="Times New Roman"/>
                          <a:cs typeface="Times New Roman"/>
                        </a:rPr>
                        <a:t>to solve the </a:t>
                      </a:r>
                      <a:r>
                        <a:rPr sz="1500" spc="-5" dirty="0">
                          <a:latin typeface="Times New Roman"/>
                          <a:cs typeface="Times New Roman"/>
                        </a:rPr>
                        <a:t>challenges </a:t>
                      </a:r>
                      <a:r>
                        <a:rPr sz="1500" spc="-10" dirty="0">
                          <a:latin typeface="Times New Roman"/>
                          <a:cs typeface="Times New Roman"/>
                        </a:rPr>
                        <a:t>in </a:t>
                      </a:r>
                      <a:r>
                        <a:rPr sz="1500" spc="-360" dirty="0">
                          <a:latin typeface="Times New Roman"/>
                          <a:cs typeface="Times New Roman"/>
                        </a:rPr>
                        <a:t> </a:t>
                      </a:r>
                      <a:r>
                        <a:rPr sz="1500" spc="-5" dirty="0">
                          <a:latin typeface="Times New Roman"/>
                          <a:cs typeface="Times New Roman"/>
                        </a:rPr>
                        <a:t>privacy</a:t>
                      </a:r>
                      <a:r>
                        <a:rPr sz="1500" dirty="0">
                          <a:latin typeface="Times New Roman"/>
                          <a:cs typeface="Times New Roman"/>
                        </a:rPr>
                        <a:t> </a:t>
                      </a:r>
                      <a:r>
                        <a:rPr sz="1500" spc="-5" dirty="0">
                          <a:latin typeface="Times New Roman"/>
                          <a:cs typeface="Times New Roman"/>
                        </a:rPr>
                        <a:t>preserving</a:t>
                      </a:r>
                      <a:r>
                        <a:rPr sz="1500" dirty="0">
                          <a:latin typeface="Times New Roman"/>
                          <a:cs typeface="Times New Roman"/>
                        </a:rPr>
                        <a:t> </a:t>
                      </a:r>
                      <a:r>
                        <a:rPr sz="1500" spc="-5" dirty="0">
                          <a:latin typeface="Times New Roman"/>
                          <a:cs typeface="Times New Roman"/>
                        </a:rPr>
                        <a:t>data</a:t>
                      </a:r>
                      <a:r>
                        <a:rPr sz="1500" dirty="0">
                          <a:latin typeface="Times New Roman"/>
                          <a:cs typeface="Times New Roman"/>
                        </a:rPr>
                        <a:t> </a:t>
                      </a:r>
                      <a:r>
                        <a:rPr sz="1500" spc="-5" dirty="0">
                          <a:latin typeface="Times New Roman"/>
                          <a:cs typeface="Times New Roman"/>
                        </a:rPr>
                        <a:t>aggregation</a:t>
                      </a:r>
                      <a:r>
                        <a:rPr sz="1500" dirty="0">
                          <a:latin typeface="Times New Roman"/>
                          <a:cs typeface="Times New Roman"/>
                        </a:rPr>
                        <a:t> </a:t>
                      </a:r>
                      <a:r>
                        <a:rPr sz="1500" spc="5" dirty="0">
                          <a:latin typeface="Times New Roman"/>
                          <a:cs typeface="Times New Roman"/>
                        </a:rPr>
                        <a:t>by </a:t>
                      </a:r>
                      <a:r>
                        <a:rPr sz="1500" spc="-360" dirty="0">
                          <a:latin typeface="Times New Roman"/>
                          <a:cs typeface="Times New Roman"/>
                        </a:rPr>
                        <a:t> </a:t>
                      </a:r>
                      <a:r>
                        <a:rPr sz="1500" spc="-5" dirty="0">
                          <a:latin typeface="Times New Roman"/>
                          <a:cs typeface="Times New Roman"/>
                        </a:rPr>
                        <a:t>exploiting</a:t>
                      </a:r>
                      <a:r>
                        <a:rPr sz="1500" dirty="0">
                          <a:latin typeface="Times New Roman"/>
                          <a:cs typeface="Times New Roman"/>
                        </a:rPr>
                        <a:t> the</a:t>
                      </a:r>
                      <a:r>
                        <a:rPr sz="1500" spc="380" dirty="0">
                          <a:latin typeface="Times New Roman"/>
                          <a:cs typeface="Times New Roman"/>
                        </a:rPr>
                        <a:t> </a:t>
                      </a:r>
                      <a:r>
                        <a:rPr sz="1500" spc="-5" dirty="0">
                          <a:latin typeface="Times New Roman"/>
                          <a:cs typeface="Times New Roman"/>
                        </a:rPr>
                        <a:t>distributed</a:t>
                      </a:r>
                      <a:r>
                        <a:rPr sz="1500" spc="370" dirty="0">
                          <a:latin typeface="Times New Roman"/>
                          <a:cs typeface="Times New Roman"/>
                        </a:rPr>
                        <a:t> </a:t>
                      </a:r>
                      <a:r>
                        <a:rPr sz="1500" spc="-5" dirty="0">
                          <a:latin typeface="Times New Roman"/>
                          <a:cs typeface="Times New Roman"/>
                        </a:rPr>
                        <a:t>consensus </a:t>
                      </a:r>
                      <a:r>
                        <a:rPr sz="1500" dirty="0">
                          <a:latin typeface="Times New Roman"/>
                          <a:cs typeface="Times New Roman"/>
                        </a:rPr>
                        <a:t> </a:t>
                      </a:r>
                      <a:r>
                        <a:rPr sz="1500" spc="-5" dirty="0">
                          <a:latin typeface="Times New Roman"/>
                          <a:cs typeface="Times New Roman"/>
                        </a:rPr>
                        <a:t>technique.</a:t>
                      </a:r>
                      <a:r>
                        <a:rPr sz="1500" dirty="0">
                          <a:latin typeface="Times New Roman"/>
                          <a:cs typeface="Times New Roman"/>
                        </a:rPr>
                        <a:t> </a:t>
                      </a:r>
                      <a:r>
                        <a:rPr sz="1500" spc="-5" dirty="0">
                          <a:latin typeface="Times New Roman"/>
                          <a:cs typeface="Times New Roman"/>
                        </a:rPr>
                        <a:t>They</a:t>
                      </a:r>
                      <a:r>
                        <a:rPr sz="1500" dirty="0">
                          <a:latin typeface="Times New Roman"/>
                          <a:cs typeface="Times New Roman"/>
                        </a:rPr>
                        <a:t> first</a:t>
                      </a:r>
                      <a:r>
                        <a:rPr sz="1500" spc="5" dirty="0">
                          <a:latin typeface="Times New Roman"/>
                          <a:cs typeface="Times New Roman"/>
                        </a:rPr>
                        <a:t> </a:t>
                      </a:r>
                      <a:r>
                        <a:rPr sz="1500" dirty="0">
                          <a:latin typeface="Times New Roman"/>
                          <a:cs typeface="Times New Roman"/>
                        </a:rPr>
                        <a:t>proposed</a:t>
                      </a:r>
                      <a:r>
                        <a:rPr sz="1500" spc="5" dirty="0">
                          <a:latin typeface="Times New Roman"/>
                          <a:cs typeface="Times New Roman"/>
                        </a:rPr>
                        <a:t> </a:t>
                      </a:r>
                      <a:r>
                        <a:rPr sz="1500" dirty="0">
                          <a:latin typeface="Times New Roman"/>
                          <a:cs typeface="Times New Roman"/>
                        </a:rPr>
                        <a:t>a</a:t>
                      </a:r>
                      <a:r>
                        <a:rPr sz="1500" spc="5" dirty="0">
                          <a:latin typeface="Times New Roman"/>
                          <a:cs typeface="Times New Roman"/>
                        </a:rPr>
                        <a:t> </a:t>
                      </a:r>
                      <a:r>
                        <a:rPr sz="1500" spc="-5" dirty="0">
                          <a:latin typeface="Times New Roman"/>
                          <a:cs typeface="Times New Roman"/>
                        </a:rPr>
                        <a:t>secure </a:t>
                      </a:r>
                      <a:r>
                        <a:rPr sz="1500" dirty="0">
                          <a:latin typeface="Times New Roman"/>
                          <a:cs typeface="Times New Roman"/>
                        </a:rPr>
                        <a:t> </a:t>
                      </a:r>
                      <a:r>
                        <a:rPr sz="1500" spc="-5" dirty="0">
                          <a:latin typeface="Times New Roman"/>
                          <a:cs typeface="Times New Roman"/>
                        </a:rPr>
                        <a:t>consensus-based</a:t>
                      </a:r>
                      <a:r>
                        <a:rPr sz="1500" dirty="0">
                          <a:latin typeface="Times New Roman"/>
                          <a:cs typeface="Times New Roman"/>
                        </a:rPr>
                        <a:t> DA</a:t>
                      </a:r>
                      <a:r>
                        <a:rPr sz="1500" spc="380" dirty="0">
                          <a:latin typeface="Times New Roman"/>
                          <a:cs typeface="Times New Roman"/>
                        </a:rPr>
                        <a:t> </a:t>
                      </a:r>
                      <a:r>
                        <a:rPr sz="1500" spc="-5" dirty="0">
                          <a:latin typeface="Times New Roman"/>
                          <a:cs typeface="Times New Roman"/>
                        </a:rPr>
                        <a:t>algorithm</a:t>
                      </a:r>
                      <a:r>
                        <a:rPr sz="1500" spc="370" dirty="0">
                          <a:latin typeface="Times New Roman"/>
                          <a:cs typeface="Times New Roman"/>
                        </a:rPr>
                        <a:t> </a:t>
                      </a:r>
                      <a:r>
                        <a:rPr sz="1500" spc="-5" dirty="0">
                          <a:latin typeface="Times New Roman"/>
                          <a:cs typeface="Times New Roman"/>
                        </a:rPr>
                        <a:t>that </a:t>
                      </a:r>
                      <a:r>
                        <a:rPr sz="1500" dirty="0">
                          <a:latin typeface="Times New Roman"/>
                          <a:cs typeface="Times New Roman"/>
                        </a:rPr>
                        <a:t> </a:t>
                      </a:r>
                      <a:r>
                        <a:rPr sz="1500" spc="-5" dirty="0">
                          <a:latin typeface="Times New Roman"/>
                          <a:cs typeface="Times New Roman"/>
                        </a:rPr>
                        <a:t>guarantees an accurate </a:t>
                      </a:r>
                      <a:r>
                        <a:rPr sz="1500" dirty="0">
                          <a:latin typeface="Times New Roman"/>
                          <a:cs typeface="Times New Roman"/>
                        </a:rPr>
                        <a:t>sum </a:t>
                      </a:r>
                      <a:r>
                        <a:rPr sz="1500" spc="-5" dirty="0">
                          <a:latin typeface="Times New Roman"/>
                          <a:cs typeface="Times New Roman"/>
                        </a:rPr>
                        <a:t>aggregation </a:t>
                      </a:r>
                      <a:r>
                        <a:rPr sz="1500" dirty="0">
                          <a:latin typeface="Times New Roman"/>
                          <a:cs typeface="Times New Roman"/>
                        </a:rPr>
                        <a:t>while </a:t>
                      </a:r>
                      <a:r>
                        <a:rPr sz="1500" spc="5" dirty="0">
                          <a:latin typeface="Times New Roman"/>
                          <a:cs typeface="Times New Roman"/>
                        </a:rPr>
                        <a:t> </a:t>
                      </a:r>
                      <a:r>
                        <a:rPr sz="1500" spc="-5" dirty="0">
                          <a:latin typeface="Times New Roman"/>
                          <a:cs typeface="Times New Roman"/>
                        </a:rPr>
                        <a:t>preserving the privacy </a:t>
                      </a:r>
                      <a:r>
                        <a:rPr sz="1500" dirty="0">
                          <a:latin typeface="Times New Roman"/>
                          <a:cs typeface="Times New Roman"/>
                        </a:rPr>
                        <a:t>of </a:t>
                      </a:r>
                      <a:r>
                        <a:rPr sz="1500" spc="-5" dirty="0">
                          <a:latin typeface="Times New Roman"/>
                          <a:cs typeface="Times New Roman"/>
                        </a:rPr>
                        <a:t>sensitive </a:t>
                      </a:r>
                      <a:r>
                        <a:rPr sz="1500" spc="-10" dirty="0">
                          <a:latin typeface="Times New Roman"/>
                          <a:cs typeface="Times New Roman"/>
                        </a:rPr>
                        <a:t>data, </a:t>
                      </a:r>
                      <a:r>
                        <a:rPr sz="1500" spc="-5" dirty="0">
                          <a:latin typeface="Times New Roman"/>
                          <a:cs typeface="Times New Roman"/>
                        </a:rPr>
                        <a:t>then </a:t>
                      </a:r>
                      <a:r>
                        <a:rPr sz="1500" dirty="0">
                          <a:latin typeface="Times New Roman"/>
                          <a:cs typeface="Times New Roman"/>
                        </a:rPr>
                        <a:t> </a:t>
                      </a:r>
                      <a:r>
                        <a:rPr sz="1500" spc="-5" dirty="0">
                          <a:latin typeface="Times New Roman"/>
                          <a:cs typeface="Times New Roman"/>
                        </a:rPr>
                        <a:t>proved that the </a:t>
                      </a:r>
                      <a:r>
                        <a:rPr sz="1500" dirty="0">
                          <a:latin typeface="Times New Roman"/>
                          <a:cs typeface="Times New Roman"/>
                        </a:rPr>
                        <a:t>proposed </a:t>
                      </a:r>
                      <a:r>
                        <a:rPr sz="1500" spc="-5" dirty="0">
                          <a:latin typeface="Times New Roman"/>
                          <a:cs typeface="Times New Roman"/>
                        </a:rPr>
                        <a:t>algorithm converges </a:t>
                      </a:r>
                      <a:r>
                        <a:rPr sz="1500" dirty="0">
                          <a:latin typeface="Times New Roman"/>
                          <a:cs typeface="Times New Roman"/>
                        </a:rPr>
                        <a:t> </a:t>
                      </a:r>
                      <a:r>
                        <a:rPr sz="1500" spc="-5" dirty="0">
                          <a:latin typeface="Times New Roman"/>
                          <a:cs typeface="Times New Roman"/>
                        </a:rPr>
                        <a:t>accurately.</a:t>
                      </a:r>
                      <a:endParaRPr sz="1500">
                        <a:latin typeface="Times New Roman"/>
                        <a:cs typeface="Times New Roman"/>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80645" algn="just">
                        <a:lnSpc>
                          <a:spcPct val="114999"/>
                        </a:lnSpc>
                        <a:spcBef>
                          <a:spcPts val="500"/>
                        </a:spcBef>
                      </a:pPr>
                      <a:r>
                        <a:rPr sz="1500" spc="-5" dirty="0">
                          <a:latin typeface="Times New Roman"/>
                          <a:cs typeface="Times New Roman"/>
                        </a:rPr>
                        <a:t>Extensive</a:t>
                      </a:r>
                      <a:r>
                        <a:rPr sz="1500" dirty="0">
                          <a:latin typeface="Times New Roman"/>
                          <a:cs typeface="Times New Roman"/>
                        </a:rPr>
                        <a:t> </a:t>
                      </a:r>
                      <a:r>
                        <a:rPr sz="1500" spc="-5" dirty="0">
                          <a:latin typeface="Times New Roman"/>
                          <a:cs typeface="Times New Roman"/>
                        </a:rPr>
                        <a:t>simulations </a:t>
                      </a:r>
                      <a:r>
                        <a:rPr sz="1500" spc="-360" dirty="0">
                          <a:latin typeface="Times New Roman"/>
                          <a:cs typeface="Times New Roman"/>
                        </a:rPr>
                        <a:t> </a:t>
                      </a:r>
                      <a:r>
                        <a:rPr sz="1500" spc="-5" dirty="0">
                          <a:latin typeface="Times New Roman"/>
                          <a:cs typeface="Times New Roman"/>
                        </a:rPr>
                        <a:t>have</a:t>
                      </a:r>
                      <a:r>
                        <a:rPr sz="1500" dirty="0">
                          <a:latin typeface="Times New Roman"/>
                          <a:cs typeface="Times New Roman"/>
                        </a:rPr>
                        <a:t> shown</a:t>
                      </a:r>
                      <a:r>
                        <a:rPr sz="1500" spc="5" dirty="0">
                          <a:latin typeface="Times New Roman"/>
                          <a:cs typeface="Times New Roman"/>
                        </a:rPr>
                        <a:t> </a:t>
                      </a:r>
                      <a:r>
                        <a:rPr sz="1500" spc="-5" dirty="0">
                          <a:latin typeface="Times New Roman"/>
                          <a:cs typeface="Times New Roman"/>
                        </a:rPr>
                        <a:t>that</a:t>
                      </a:r>
                      <a:r>
                        <a:rPr sz="1500" dirty="0">
                          <a:latin typeface="Times New Roman"/>
                          <a:cs typeface="Times New Roman"/>
                        </a:rPr>
                        <a:t> the </a:t>
                      </a:r>
                      <a:r>
                        <a:rPr sz="1500" spc="5" dirty="0">
                          <a:latin typeface="Times New Roman"/>
                          <a:cs typeface="Times New Roman"/>
                        </a:rPr>
                        <a:t> </a:t>
                      </a:r>
                      <a:r>
                        <a:rPr sz="1500" spc="-5" dirty="0">
                          <a:latin typeface="Times New Roman"/>
                          <a:cs typeface="Times New Roman"/>
                        </a:rPr>
                        <a:t>proposed</a:t>
                      </a:r>
                      <a:r>
                        <a:rPr sz="1500" spc="740" dirty="0">
                          <a:latin typeface="Times New Roman"/>
                          <a:cs typeface="Times New Roman"/>
                        </a:rPr>
                        <a:t> </a:t>
                      </a:r>
                      <a:r>
                        <a:rPr sz="1500" spc="-5" dirty="0">
                          <a:latin typeface="Times New Roman"/>
                          <a:cs typeface="Times New Roman"/>
                        </a:rPr>
                        <a:t>algorithm </a:t>
                      </a:r>
                      <a:r>
                        <a:rPr sz="1500" spc="-360" dirty="0">
                          <a:latin typeface="Times New Roman"/>
                          <a:cs typeface="Times New Roman"/>
                        </a:rPr>
                        <a:t> </a:t>
                      </a:r>
                      <a:r>
                        <a:rPr sz="1500" spc="-5" dirty="0">
                          <a:latin typeface="Times New Roman"/>
                          <a:cs typeface="Times New Roman"/>
                        </a:rPr>
                        <a:t>has high accuracy and </a:t>
                      </a:r>
                      <a:r>
                        <a:rPr sz="1500" dirty="0">
                          <a:latin typeface="Times New Roman"/>
                          <a:cs typeface="Times New Roman"/>
                        </a:rPr>
                        <a:t> low</a:t>
                      </a:r>
                      <a:r>
                        <a:rPr sz="1500" spc="5" dirty="0">
                          <a:latin typeface="Times New Roman"/>
                          <a:cs typeface="Times New Roman"/>
                        </a:rPr>
                        <a:t> </a:t>
                      </a:r>
                      <a:r>
                        <a:rPr sz="1500" spc="-5" dirty="0">
                          <a:latin typeface="Times New Roman"/>
                          <a:cs typeface="Times New Roman"/>
                        </a:rPr>
                        <a:t>complexity,</a:t>
                      </a:r>
                      <a:r>
                        <a:rPr sz="1500" dirty="0">
                          <a:latin typeface="Times New Roman"/>
                          <a:cs typeface="Times New Roman"/>
                        </a:rPr>
                        <a:t> </a:t>
                      </a:r>
                      <a:r>
                        <a:rPr sz="1500" spc="-5" dirty="0">
                          <a:latin typeface="Times New Roman"/>
                          <a:cs typeface="Times New Roman"/>
                        </a:rPr>
                        <a:t>and </a:t>
                      </a:r>
                      <a:r>
                        <a:rPr sz="1500" spc="-360" dirty="0">
                          <a:latin typeface="Times New Roman"/>
                          <a:cs typeface="Times New Roman"/>
                        </a:rPr>
                        <a:t> </a:t>
                      </a:r>
                      <a:r>
                        <a:rPr sz="1500" spc="-5" dirty="0">
                          <a:latin typeface="Times New Roman"/>
                          <a:cs typeface="Times New Roman"/>
                        </a:rPr>
                        <a:t>they are robust against </a:t>
                      </a:r>
                      <a:r>
                        <a:rPr sz="1500" dirty="0">
                          <a:latin typeface="Times New Roman"/>
                          <a:cs typeface="Times New Roman"/>
                        </a:rPr>
                        <a:t> </a:t>
                      </a:r>
                      <a:r>
                        <a:rPr sz="1500" spc="-5" dirty="0">
                          <a:latin typeface="Times New Roman"/>
                          <a:cs typeface="Times New Roman"/>
                        </a:rPr>
                        <a:t>network</a:t>
                      </a:r>
                      <a:r>
                        <a:rPr sz="1500" spc="-15" dirty="0">
                          <a:latin typeface="Times New Roman"/>
                          <a:cs typeface="Times New Roman"/>
                        </a:rPr>
                        <a:t> </a:t>
                      </a:r>
                      <a:r>
                        <a:rPr sz="1500" spc="-5" dirty="0">
                          <a:latin typeface="Times New Roman"/>
                          <a:cs typeface="Times New Roman"/>
                        </a:rPr>
                        <a:t>dynamics.</a:t>
                      </a:r>
                      <a:endParaRPr sz="1500">
                        <a:latin typeface="Times New Roman"/>
                        <a:cs typeface="Times New Roman"/>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30810">
                        <a:lnSpc>
                          <a:spcPct val="115100"/>
                        </a:lnSpc>
                        <a:spcBef>
                          <a:spcPts val="495"/>
                        </a:spcBef>
                      </a:pPr>
                      <a:r>
                        <a:rPr sz="1500" dirty="0">
                          <a:latin typeface="Times New Roman"/>
                          <a:cs typeface="Times New Roman"/>
                        </a:rPr>
                        <a:t>Intensive </a:t>
                      </a:r>
                      <a:r>
                        <a:rPr sz="1500" spc="5" dirty="0">
                          <a:latin typeface="Times New Roman"/>
                          <a:cs typeface="Times New Roman"/>
                        </a:rPr>
                        <a:t> </a:t>
                      </a:r>
                      <a:r>
                        <a:rPr sz="1500" dirty="0">
                          <a:latin typeface="Times New Roman"/>
                          <a:cs typeface="Times New Roman"/>
                        </a:rPr>
                        <a:t>s</a:t>
                      </a:r>
                      <a:r>
                        <a:rPr sz="1500" spc="5" dirty="0">
                          <a:latin typeface="Times New Roman"/>
                          <a:cs typeface="Times New Roman"/>
                        </a:rPr>
                        <a:t>i</a:t>
                      </a:r>
                      <a:r>
                        <a:rPr sz="1500" spc="-15" dirty="0">
                          <a:latin typeface="Times New Roman"/>
                          <a:cs typeface="Times New Roman"/>
                        </a:rPr>
                        <a:t>m</a:t>
                      </a:r>
                      <a:r>
                        <a:rPr sz="1500" dirty="0">
                          <a:latin typeface="Times New Roman"/>
                          <a:cs typeface="Times New Roman"/>
                        </a:rPr>
                        <a:t>ulati</a:t>
                      </a:r>
                      <a:r>
                        <a:rPr sz="1500" spc="5" dirty="0">
                          <a:latin typeface="Times New Roman"/>
                          <a:cs typeface="Times New Roman"/>
                        </a:rPr>
                        <a:t>o</a:t>
                      </a:r>
                      <a:r>
                        <a:rPr sz="1500" dirty="0">
                          <a:latin typeface="Times New Roman"/>
                          <a:cs typeface="Times New Roman"/>
                        </a:rPr>
                        <a:t>n  </a:t>
                      </a:r>
                      <a:r>
                        <a:rPr sz="1500" spc="-10" dirty="0">
                          <a:latin typeface="Times New Roman"/>
                          <a:cs typeface="Times New Roman"/>
                        </a:rPr>
                        <a:t>may </a:t>
                      </a:r>
                      <a:r>
                        <a:rPr sz="1500" spc="-5" dirty="0">
                          <a:latin typeface="Times New Roman"/>
                          <a:cs typeface="Times New Roman"/>
                        </a:rPr>
                        <a:t>lead </a:t>
                      </a:r>
                      <a:r>
                        <a:rPr sz="1500" dirty="0">
                          <a:latin typeface="Times New Roman"/>
                          <a:cs typeface="Times New Roman"/>
                        </a:rPr>
                        <a:t> to low </a:t>
                      </a:r>
                      <a:r>
                        <a:rPr sz="1500" spc="5" dirty="0">
                          <a:latin typeface="Times New Roman"/>
                          <a:cs typeface="Times New Roman"/>
                        </a:rPr>
                        <a:t> </a:t>
                      </a:r>
                      <a:r>
                        <a:rPr sz="1500" spc="-5" dirty="0">
                          <a:latin typeface="Times New Roman"/>
                          <a:cs typeface="Times New Roman"/>
                        </a:rPr>
                        <a:t>accuracy </a:t>
                      </a:r>
                      <a:r>
                        <a:rPr sz="1500" dirty="0">
                          <a:latin typeface="Times New Roman"/>
                          <a:cs typeface="Times New Roman"/>
                        </a:rPr>
                        <a:t> </a:t>
                      </a:r>
                      <a:r>
                        <a:rPr sz="1500" spc="-5" dirty="0">
                          <a:latin typeface="Times New Roman"/>
                          <a:cs typeface="Times New Roman"/>
                        </a:rPr>
                        <a:t>and </a:t>
                      </a:r>
                      <a:r>
                        <a:rPr sz="1500" dirty="0">
                          <a:latin typeface="Times New Roman"/>
                          <a:cs typeface="Times New Roman"/>
                        </a:rPr>
                        <a:t>high </a:t>
                      </a:r>
                      <a:r>
                        <a:rPr sz="1500" spc="5" dirty="0">
                          <a:latin typeface="Times New Roman"/>
                          <a:cs typeface="Times New Roman"/>
                        </a:rPr>
                        <a:t> </a:t>
                      </a:r>
                      <a:r>
                        <a:rPr sz="1500" spc="-5" dirty="0">
                          <a:latin typeface="Times New Roman"/>
                          <a:cs typeface="Times New Roman"/>
                        </a:rPr>
                        <a:t>complexit</a:t>
                      </a:r>
                      <a:r>
                        <a:rPr sz="1500" dirty="0">
                          <a:latin typeface="Times New Roman"/>
                          <a:cs typeface="Times New Roman"/>
                        </a:rPr>
                        <a:t>y</a:t>
                      </a:r>
                    </a:p>
                  </a:txBody>
                  <a:tcPr marL="0" marR="0" marT="628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2001982">
                <a:tc>
                  <a:txBody>
                    <a:bodyPr/>
                    <a:lstStyle/>
                    <a:p>
                      <a:pPr marL="90805">
                        <a:lnSpc>
                          <a:spcPct val="100000"/>
                        </a:lnSpc>
                        <a:spcBef>
                          <a:spcPts val="690"/>
                        </a:spcBef>
                      </a:pPr>
                      <a:r>
                        <a:rPr sz="1200" b="1" dirty="0">
                          <a:latin typeface="Times New Roman"/>
                          <a:cs typeface="Times New Roman"/>
                        </a:rPr>
                        <a:t>6</a:t>
                      </a:r>
                      <a:endParaRPr sz="1200">
                        <a:latin typeface="Times New Roman"/>
                        <a:cs typeface="Times New Roman"/>
                      </a:endParaRPr>
                    </a:p>
                  </a:txBody>
                  <a:tcPr marL="0" marR="0" marT="876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403860">
                        <a:lnSpc>
                          <a:spcPct val="115100"/>
                        </a:lnSpc>
                        <a:spcBef>
                          <a:spcPts val="500"/>
                        </a:spcBef>
                      </a:pPr>
                      <a:r>
                        <a:rPr sz="1500" spc="-5" dirty="0">
                          <a:latin typeface="Times New Roman"/>
                          <a:cs typeface="Times New Roman"/>
                        </a:rPr>
                        <a:t>A </a:t>
                      </a:r>
                      <a:r>
                        <a:rPr sz="1500" dirty="0">
                          <a:latin typeface="Times New Roman"/>
                          <a:cs typeface="Times New Roman"/>
                        </a:rPr>
                        <a:t>PoW-less </a:t>
                      </a:r>
                      <a:r>
                        <a:rPr sz="1500" spc="-360" dirty="0">
                          <a:latin typeface="Times New Roman"/>
                          <a:cs typeface="Times New Roman"/>
                        </a:rPr>
                        <a:t> </a:t>
                      </a:r>
                      <a:r>
                        <a:rPr sz="1500" spc="-5" dirty="0">
                          <a:latin typeface="Times New Roman"/>
                          <a:cs typeface="Times New Roman"/>
                        </a:rPr>
                        <a:t>B</a:t>
                      </a:r>
                      <a:r>
                        <a:rPr sz="1500" dirty="0">
                          <a:latin typeface="Times New Roman"/>
                          <a:cs typeface="Times New Roman"/>
                        </a:rPr>
                        <a:t>it</a:t>
                      </a:r>
                      <a:r>
                        <a:rPr sz="1500" spc="-10" dirty="0">
                          <a:latin typeface="Times New Roman"/>
                          <a:cs typeface="Times New Roman"/>
                        </a:rPr>
                        <a:t>c</a:t>
                      </a:r>
                      <a:r>
                        <a:rPr sz="1500" dirty="0">
                          <a:latin typeface="Times New Roman"/>
                          <a:cs typeface="Times New Roman"/>
                        </a:rPr>
                        <a:t>oin</a:t>
                      </a:r>
                      <a:r>
                        <a:rPr sz="1500" spc="-20" dirty="0">
                          <a:latin typeface="Times New Roman"/>
                          <a:cs typeface="Times New Roman"/>
                        </a:rPr>
                        <a:t> </a:t>
                      </a:r>
                      <a:r>
                        <a:rPr sz="1500" dirty="0">
                          <a:latin typeface="Times New Roman"/>
                          <a:cs typeface="Times New Roman"/>
                        </a:rPr>
                        <a:t>with  </a:t>
                      </a:r>
                      <a:r>
                        <a:rPr sz="1500" spc="-5" dirty="0">
                          <a:latin typeface="Times New Roman"/>
                          <a:cs typeface="Times New Roman"/>
                        </a:rPr>
                        <a:t>Certified </a:t>
                      </a:r>
                      <a:r>
                        <a:rPr sz="1500" dirty="0">
                          <a:latin typeface="Times New Roman"/>
                          <a:cs typeface="Times New Roman"/>
                        </a:rPr>
                        <a:t> </a:t>
                      </a:r>
                      <a:r>
                        <a:rPr sz="1500" spc="-5" dirty="0">
                          <a:latin typeface="Times New Roman"/>
                          <a:cs typeface="Times New Roman"/>
                        </a:rPr>
                        <a:t>Byzantine </a:t>
                      </a:r>
                      <a:r>
                        <a:rPr sz="1500" dirty="0">
                          <a:latin typeface="Times New Roman"/>
                          <a:cs typeface="Times New Roman"/>
                        </a:rPr>
                        <a:t> </a:t>
                      </a:r>
                      <a:r>
                        <a:rPr sz="1500" spc="-5" dirty="0">
                          <a:latin typeface="Times New Roman"/>
                          <a:cs typeface="Times New Roman"/>
                        </a:rPr>
                        <a:t>Consensus </a:t>
                      </a:r>
                      <a:r>
                        <a:rPr sz="1500" dirty="0">
                          <a:latin typeface="Times New Roman"/>
                          <a:cs typeface="Times New Roman"/>
                        </a:rPr>
                        <a:t> </a:t>
                      </a:r>
                      <a:r>
                        <a:rPr sz="1500" spc="-5" dirty="0">
                          <a:latin typeface="Times New Roman"/>
                          <a:cs typeface="Times New Roman"/>
                        </a:rPr>
                        <a:t>(</a:t>
                      </a:r>
                      <a:r>
                        <a:rPr sz="1400" spc="-5" dirty="0">
                          <a:latin typeface="Arial MT"/>
                          <a:cs typeface="Arial MT"/>
                        </a:rPr>
                        <a:t>2022</a:t>
                      </a:r>
                      <a:r>
                        <a:rPr sz="1500" spc="-5" dirty="0">
                          <a:latin typeface="Times New Roman"/>
                          <a:cs typeface="Times New Roman"/>
                        </a:rPr>
                        <a:t>)</a:t>
                      </a:r>
                      <a:endParaRPr sz="1500">
                        <a:latin typeface="Times New Roman"/>
                        <a:cs typeface="Times New Roman"/>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81915" algn="just">
                        <a:lnSpc>
                          <a:spcPct val="114999"/>
                        </a:lnSpc>
                        <a:spcBef>
                          <a:spcPts val="505"/>
                        </a:spcBef>
                      </a:pPr>
                      <a:r>
                        <a:rPr sz="1500" spc="-5" dirty="0">
                          <a:latin typeface="Times New Roman"/>
                          <a:cs typeface="Times New Roman"/>
                        </a:rPr>
                        <a:t>This paper explored </a:t>
                      </a:r>
                      <a:r>
                        <a:rPr sz="1500" dirty="0">
                          <a:latin typeface="Times New Roman"/>
                          <a:cs typeface="Times New Roman"/>
                        </a:rPr>
                        <a:t>one possible </a:t>
                      </a:r>
                      <a:r>
                        <a:rPr sz="1500" spc="-5" dirty="0">
                          <a:latin typeface="Times New Roman"/>
                          <a:cs typeface="Times New Roman"/>
                        </a:rPr>
                        <a:t>way </a:t>
                      </a:r>
                      <a:r>
                        <a:rPr sz="1500" dirty="0">
                          <a:latin typeface="Times New Roman"/>
                          <a:cs typeface="Times New Roman"/>
                        </a:rPr>
                        <a:t>to </a:t>
                      </a:r>
                      <a:r>
                        <a:rPr sz="1500" spc="-5" dirty="0">
                          <a:latin typeface="Times New Roman"/>
                          <a:cs typeface="Times New Roman"/>
                        </a:rPr>
                        <a:t>solve </a:t>
                      </a:r>
                      <a:r>
                        <a:rPr sz="1500" spc="-360" dirty="0">
                          <a:latin typeface="Times New Roman"/>
                          <a:cs typeface="Times New Roman"/>
                        </a:rPr>
                        <a:t> </a:t>
                      </a:r>
                      <a:r>
                        <a:rPr sz="1500" dirty="0">
                          <a:latin typeface="Times New Roman"/>
                          <a:cs typeface="Times New Roman"/>
                        </a:rPr>
                        <a:t>the</a:t>
                      </a:r>
                      <a:r>
                        <a:rPr sz="1500" spc="5" dirty="0">
                          <a:latin typeface="Times New Roman"/>
                          <a:cs typeface="Times New Roman"/>
                        </a:rPr>
                        <a:t> </a:t>
                      </a:r>
                      <a:r>
                        <a:rPr sz="1500" spc="-5" dirty="0">
                          <a:latin typeface="Times New Roman"/>
                          <a:cs typeface="Times New Roman"/>
                        </a:rPr>
                        <a:t>problem</a:t>
                      </a:r>
                      <a:r>
                        <a:rPr sz="1500" dirty="0">
                          <a:latin typeface="Times New Roman"/>
                          <a:cs typeface="Times New Roman"/>
                        </a:rPr>
                        <a:t> where</a:t>
                      </a:r>
                      <a:r>
                        <a:rPr sz="1500" spc="5" dirty="0">
                          <a:latin typeface="Times New Roman"/>
                          <a:cs typeface="Times New Roman"/>
                        </a:rPr>
                        <a:t> </a:t>
                      </a:r>
                      <a:r>
                        <a:rPr sz="1500" dirty="0">
                          <a:latin typeface="Times New Roman"/>
                          <a:cs typeface="Times New Roman"/>
                        </a:rPr>
                        <a:t>the</a:t>
                      </a:r>
                      <a:r>
                        <a:rPr sz="1500" spc="5" dirty="0">
                          <a:latin typeface="Times New Roman"/>
                          <a:cs typeface="Times New Roman"/>
                        </a:rPr>
                        <a:t> </a:t>
                      </a:r>
                      <a:r>
                        <a:rPr sz="1500" spc="-5" dirty="0">
                          <a:latin typeface="Times New Roman"/>
                          <a:cs typeface="Times New Roman"/>
                        </a:rPr>
                        <a:t>Distributed</a:t>
                      </a:r>
                      <a:r>
                        <a:rPr sz="1500" dirty="0">
                          <a:latin typeface="Times New Roman"/>
                          <a:cs typeface="Times New Roman"/>
                        </a:rPr>
                        <a:t> </a:t>
                      </a:r>
                      <a:r>
                        <a:rPr sz="1500" spc="-5" dirty="0">
                          <a:latin typeface="Times New Roman"/>
                          <a:cs typeface="Times New Roman"/>
                        </a:rPr>
                        <a:t>Ledger </a:t>
                      </a:r>
                      <a:r>
                        <a:rPr sz="1500" dirty="0">
                          <a:latin typeface="Times New Roman"/>
                          <a:cs typeface="Times New Roman"/>
                        </a:rPr>
                        <a:t> </a:t>
                      </a:r>
                      <a:r>
                        <a:rPr sz="1500" spc="-5" dirty="0">
                          <a:latin typeface="Times New Roman"/>
                          <a:cs typeface="Times New Roman"/>
                        </a:rPr>
                        <a:t>Technologies, when managed </a:t>
                      </a:r>
                      <a:r>
                        <a:rPr sz="1500" dirty="0">
                          <a:latin typeface="Times New Roman"/>
                          <a:cs typeface="Times New Roman"/>
                        </a:rPr>
                        <a:t>by a few trusted </a:t>
                      </a:r>
                      <a:r>
                        <a:rPr sz="1500" spc="-360" dirty="0">
                          <a:latin typeface="Times New Roman"/>
                          <a:cs typeface="Times New Roman"/>
                        </a:rPr>
                        <a:t> </a:t>
                      </a:r>
                      <a:r>
                        <a:rPr lang="en-IN" sz="1500" spc="-5" dirty="0">
                          <a:latin typeface="Times New Roman"/>
                          <a:cs typeface="Times New Roman"/>
                        </a:rPr>
                        <a:t>checkers</a:t>
                      </a:r>
                      <a:r>
                        <a:rPr sz="1500" dirty="0">
                          <a:latin typeface="Times New Roman"/>
                          <a:cs typeface="Times New Roman"/>
                        </a:rPr>
                        <a:t> </a:t>
                      </a:r>
                      <a:r>
                        <a:rPr sz="1500" spc="-5" dirty="0">
                          <a:latin typeface="Times New Roman"/>
                          <a:cs typeface="Times New Roman"/>
                        </a:rPr>
                        <a:t>requires</a:t>
                      </a:r>
                      <a:r>
                        <a:rPr sz="1500" dirty="0">
                          <a:latin typeface="Times New Roman"/>
                          <a:cs typeface="Times New Roman"/>
                        </a:rPr>
                        <a:t> </a:t>
                      </a:r>
                      <a:r>
                        <a:rPr sz="1500" spc="-5" dirty="0">
                          <a:latin typeface="Times New Roman"/>
                          <a:cs typeface="Times New Roman"/>
                        </a:rPr>
                        <a:t>most</a:t>
                      </a:r>
                      <a:r>
                        <a:rPr sz="1500" dirty="0">
                          <a:latin typeface="Times New Roman"/>
                          <a:cs typeface="Times New Roman"/>
                        </a:rPr>
                        <a:t> </a:t>
                      </a:r>
                      <a:r>
                        <a:rPr sz="1500" spc="-5" dirty="0">
                          <a:latin typeface="Times New Roman"/>
                          <a:cs typeface="Times New Roman"/>
                        </a:rPr>
                        <a:t>but</a:t>
                      </a:r>
                      <a:r>
                        <a:rPr sz="1500" dirty="0">
                          <a:latin typeface="Times New Roman"/>
                          <a:cs typeface="Times New Roman"/>
                        </a:rPr>
                        <a:t> </a:t>
                      </a:r>
                      <a:r>
                        <a:rPr sz="1500" spc="-10" dirty="0">
                          <a:latin typeface="Times New Roman"/>
                          <a:cs typeface="Times New Roman"/>
                        </a:rPr>
                        <a:t>not</a:t>
                      </a:r>
                      <a:r>
                        <a:rPr sz="1500" spc="-5" dirty="0">
                          <a:latin typeface="Times New Roman"/>
                          <a:cs typeface="Times New Roman"/>
                        </a:rPr>
                        <a:t> </a:t>
                      </a:r>
                      <a:r>
                        <a:rPr sz="1500" spc="-10" dirty="0">
                          <a:latin typeface="Times New Roman"/>
                          <a:cs typeface="Times New Roman"/>
                        </a:rPr>
                        <a:t>all</a:t>
                      </a:r>
                      <a:r>
                        <a:rPr sz="1500" spc="-5" dirty="0">
                          <a:latin typeface="Times New Roman"/>
                          <a:cs typeface="Times New Roman"/>
                        </a:rPr>
                        <a:t> </a:t>
                      </a:r>
                      <a:r>
                        <a:rPr sz="1500" dirty="0">
                          <a:latin typeface="Times New Roman"/>
                          <a:cs typeface="Times New Roman"/>
                        </a:rPr>
                        <a:t>of</a:t>
                      </a:r>
                      <a:r>
                        <a:rPr sz="1500" spc="5" dirty="0">
                          <a:latin typeface="Times New Roman"/>
                          <a:cs typeface="Times New Roman"/>
                        </a:rPr>
                        <a:t> </a:t>
                      </a:r>
                      <a:r>
                        <a:rPr sz="1500" dirty="0">
                          <a:latin typeface="Times New Roman"/>
                          <a:cs typeface="Times New Roman"/>
                        </a:rPr>
                        <a:t>the </a:t>
                      </a:r>
                      <a:r>
                        <a:rPr sz="1500" spc="5" dirty="0">
                          <a:latin typeface="Times New Roman"/>
                          <a:cs typeface="Times New Roman"/>
                        </a:rPr>
                        <a:t> </a:t>
                      </a:r>
                      <a:r>
                        <a:rPr sz="1500" spc="-5" dirty="0">
                          <a:latin typeface="Times New Roman"/>
                          <a:cs typeface="Times New Roman"/>
                        </a:rPr>
                        <a:t>machinery</a:t>
                      </a:r>
                      <a:r>
                        <a:rPr sz="1500" spc="-10" dirty="0">
                          <a:latin typeface="Times New Roman"/>
                          <a:cs typeface="Times New Roman"/>
                        </a:rPr>
                        <a:t> </a:t>
                      </a:r>
                      <a:r>
                        <a:rPr sz="1500" spc="-5" dirty="0">
                          <a:latin typeface="Times New Roman"/>
                          <a:cs typeface="Times New Roman"/>
                        </a:rPr>
                        <a:t>available</a:t>
                      </a:r>
                      <a:r>
                        <a:rPr sz="1500" spc="-20" dirty="0">
                          <a:latin typeface="Times New Roman"/>
                          <a:cs typeface="Times New Roman"/>
                        </a:rPr>
                        <a:t> </a:t>
                      </a:r>
                      <a:r>
                        <a:rPr sz="1500" dirty="0">
                          <a:latin typeface="Times New Roman"/>
                          <a:cs typeface="Times New Roman"/>
                        </a:rPr>
                        <a:t>in</a:t>
                      </a:r>
                      <a:r>
                        <a:rPr sz="1500" spc="-15" dirty="0">
                          <a:latin typeface="Times New Roman"/>
                          <a:cs typeface="Times New Roman"/>
                        </a:rPr>
                        <a:t> </a:t>
                      </a:r>
                      <a:r>
                        <a:rPr sz="1500" dirty="0">
                          <a:latin typeface="Times New Roman"/>
                          <a:cs typeface="Times New Roman"/>
                        </a:rPr>
                        <a:t>public</a:t>
                      </a:r>
                      <a:r>
                        <a:rPr sz="1500" spc="-40" dirty="0">
                          <a:latin typeface="Times New Roman"/>
                          <a:cs typeface="Times New Roman"/>
                        </a:rPr>
                        <a:t> </a:t>
                      </a:r>
                      <a:r>
                        <a:rPr sz="1500" spc="-5" dirty="0">
                          <a:latin typeface="Times New Roman"/>
                          <a:cs typeface="Times New Roman"/>
                        </a:rPr>
                        <a:t>DLTs.</a:t>
                      </a:r>
                      <a:endParaRPr sz="1500" dirty="0">
                        <a:latin typeface="Times New Roman"/>
                        <a:cs typeface="Times New Roman"/>
                      </a:endParaRPr>
                    </a:p>
                  </a:txBody>
                  <a:tcPr marL="0" marR="0" marT="641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81915" algn="just">
                        <a:lnSpc>
                          <a:spcPct val="114999"/>
                        </a:lnSpc>
                        <a:spcBef>
                          <a:spcPts val="505"/>
                        </a:spcBef>
                        <a:tabLst>
                          <a:tab pos="1562735" algn="l"/>
                        </a:tabLst>
                      </a:pPr>
                      <a:r>
                        <a:rPr sz="1500" spc="-5" dirty="0">
                          <a:latin typeface="Times New Roman"/>
                          <a:cs typeface="Times New Roman"/>
                        </a:rPr>
                        <a:t>The</a:t>
                      </a:r>
                      <a:r>
                        <a:rPr lang="en-US" sz="1500" spc="-5" dirty="0">
                          <a:latin typeface="Times New Roman"/>
                          <a:cs typeface="Times New Roman"/>
                        </a:rPr>
                        <a:t> </a:t>
                      </a:r>
                      <a:r>
                        <a:rPr sz="1500" spc="-5" dirty="0">
                          <a:latin typeface="Times New Roman"/>
                          <a:cs typeface="Times New Roman"/>
                        </a:rPr>
                        <a:t>combined protocol </a:t>
                      </a:r>
                      <a:r>
                        <a:rPr sz="1500" spc="-360" dirty="0">
                          <a:latin typeface="Times New Roman"/>
                          <a:cs typeface="Times New Roman"/>
                        </a:rPr>
                        <a:t> </a:t>
                      </a:r>
                      <a:r>
                        <a:rPr sz="1500" spc="-5" dirty="0">
                          <a:latin typeface="Times New Roman"/>
                          <a:cs typeface="Times New Roman"/>
                        </a:rPr>
                        <a:t>may</a:t>
                      </a:r>
                      <a:r>
                        <a:rPr sz="1500" dirty="0">
                          <a:latin typeface="Times New Roman"/>
                          <a:cs typeface="Times New Roman"/>
                        </a:rPr>
                        <a:t> </a:t>
                      </a:r>
                      <a:r>
                        <a:rPr sz="1500" spc="-5" dirty="0">
                          <a:latin typeface="Times New Roman"/>
                          <a:cs typeface="Times New Roman"/>
                        </a:rPr>
                        <a:t>operate</a:t>
                      </a:r>
                      <a:r>
                        <a:rPr sz="1500" dirty="0">
                          <a:latin typeface="Times New Roman"/>
                          <a:cs typeface="Times New Roman"/>
                        </a:rPr>
                        <a:t> </a:t>
                      </a:r>
                      <a:r>
                        <a:rPr sz="1500" spc="-10" dirty="0">
                          <a:latin typeface="Times New Roman"/>
                          <a:cs typeface="Times New Roman"/>
                        </a:rPr>
                        <a:t>as</a:t>
                      </a:r>
                      <a:r>
                        <a:rPr sz="1500" spc="-5" dirty="0">
                          <a:latin typeface="Times New Roman"/>
                          <a:cs typeface="Times New Roman"/>
                        </a:rPr>
                        <a:t> </a:t>
                      </a:r>
                      <a:r>
                        <a:rPr sz="1500" dirty="0">
                          <a:latin typeface="Times New Roman"/>
                          <a:cs typeface="Times New Roman"/>
                        </a:rPr>
                        <a:t>a</a:t>
                      </a:r>
                      <a:r>
                        <a:rPr lang="en-US" sz="1500" dirty="0">
                          <a:latin typeface="Times New Roman"/>
                          <a:cs typeface="Times New Roman"/>
                        </a:rPr>
                        <a:t> </a:t>
                      </a:r>
                      <a:r>
                        <a:rPr sz="1500" spc="-20" dirty="0" err="1">
                          <a:latin typeface="Times New Roman"/>
                          <a:cs typeface="Times New Roman"/>
                        </a:rPr>
                        <a:t>m</a:t>
                      </a:r>
                      <a:r>
                        <a:rPr sz="1500" dirty="0" err="1">
                          <a:latin typeface="Times New Roman"/>
                          <a:cs typeface="Times New Roman"/>
                        </a:rPr>
                        <a:t>od</a:t>
                      </a:r>
                      <a:r>
                        <a:rPr sz="1500" spc="-10" dirty="0" err="1">
                          <a:latin typeface="Times New Roman"/>
                          <a:cs typeface="Times New Roman"/>
                        </a:rPr>
                        <a:t>e</a:t>
                      </a:r>
                      <a:r>
                        <a:rPr sz="1500" dirty="0" err="1">
                          <a:latin typeface="Times New Roman"/>
                          <a:cs typeface="Times New Roman"/>
                        </a:rPr>
                        <a:t>r</a:t>
                      </a:r>
                      <a:r>
                        <a:rPr sz="1500" spc="5" dirty="0" err="1">
                          <a:latin typeface="Times New Roman"/>
                          <a:cs typeface="Times New Roman"/>
                        </a:rPr>
                        <a:t>n</a:t>
                      </a:r>
                      <a:r>
                        <a:rPr sz="1500" dirty="0" err="1">
                          <a:latin typeface="Times New Roman"/>
                          <a:cs typeface="Times New Roman"/>
                        </a:rPr>
                        <a:t>,safe</a:t>
                      </a:r>
                      <a:r>
                        <a:rPr sz="1500" dirty="0">
                          <a:latin typeface="Times New Roman"/>
                          <a:cs typeface="Times New Roman"/>
                        </a:rPr>
                        <a:t>  </a:t>
                      </a:r>
                      <a:r>
                        <a:rPr sz="1500" spc="-5" dirty="0">
                          <a:latin typeface="Times New Roman"/>
                          <a:cs typeface="Times New Roman"/>
                        </a:rPr>
                        <a:t>foundation</a:t>
                      </a:r>
                      <a:r>
                        <a:rPr sz="1500" dirty="0">
                          <a:latin typeface="Times New Roman"/>
                          <a:cs typeface="Times New Roman"/>
                        </a:rPr>
                        <a:t> for</a:t>
                      </a:r>
                      <a:r>
                        <a:rPr sz="1500" spc="5" dirty="0">
                          <a:latin typeface="Times New Roman"/>
                          <a:cs typeface="Times New Roman"/>
                        </a:rPr>
                        <a:t> </a:t>
                      </a:r>
                      <a:r>
                        <a:rPr sz="1500" spc="-10" dirty="0">
                          <a:latin typeface="Times New Roman"/>
                          <a:cs typeface="Times New Roman"/>
                        </a:rPr>
                        <a:t>digital </a:t>
                      </a:r>
                      <a:r>
                        <a:rPr sz="1500" spc="-5" dirty="0">
                          <a:latin typeface="Times New Roman"/>
                          <a:cs typeface="Times New Roman"/>
                        </a:rPr>
                        <a:t> </a:t>
                      </a:r>
                      <a:r>
                        <a:rPr sz="1500" spc="-10" dirty="0">
                          <a:latin typeface="Times New Roman"/>
                          <a:cs typeface="Times New Roman"/>
                        </a:rPr>
                        <a:t>payment</a:t>
                      </a:r>
                      <a:r>
                        <a:rPr sz="1500" spc="-5" dirty="0">
                          <a:latin typeface="Times New Roman"/>
                          <a:cs typeface="Times New Roman"/>
                        </a:rPr>
                        <a:t> systems</a:t>
                      </a:r>
                      <a:r>
                        <a:rPr sz="1500" dirty="0">
                          <a:latin typeface="Times New Roman"/>
                          <a:cs typeface="Times New Roman"/>
                        </a:rPr>
                        <a:t> </a:t>
                      </a:r>
                      <a:r>
                        <a:rPr sz="1500" spc="-5" dirty="0">
                          <a:latin typeface="Times New Roman"/>
                          <a:cs typeface="Times New Roman"/>
                        </a:rPr>
                        <a:t>and </a:t>
                      </a:r>
                      <a:r>
                        <a:rPr sz="1500" dirty="0">
                          <a:latin typeface="Times New Roman"/>
                          <a:cs typeface="Times New Roman"/>
                        </a:rPr>
                        <a:t> </a:t>
                      </a:r>
                      <a:r>
                        <a:rPr sz="1500" spc="-5" dirty="0">
                          <a:latin typeface="Times New Roman"/>
                          <a:cs typeface="Times New Roman"/>
                        </a:rPr>
                        <a:t>Central</a:t>
                      </a:r>
                      <a:r>
                        <a:rPr sz="1500" dirty="0">
                          <a:latin typeface="Times New Roman"/>
                          <a:cs typeface="Times New Roman"/>
                        </a:rPr>
                        <a:t> </a:t>
                      </a:r>
                      <a:r>
                        <a:rPr sz="1500" spc="-5" dirty="0">
                          <a:latin typeface="Times New Roman"/>
                          <a:cs typeface="Times New Roman"/>
                        </a:rPr>
                        <a:t>Bank</a:t>
                      </a:r>
                      <a:r>
                        <a:rPr sz="1500" dirty="0">
                          <a:latin typeface="Times New Roman"/>
                          <a:cs typeface="Times New Roman"/>
                        </a:rPr>
                        <a:t> </a:t>
                      </a:r>
                      <a:r>
                        <a:rPr sz="1500" spc="-10" dirty="0">
                          <a:latin typeface="Times New Roman"/>
                          <a:cs typeface="Times New Roman"/>
                        </a:rPr>
                        <a:t>Digital </a:t>
                      </a:r>
                      <a:r>
                        <a:rPr sz="1500" spc="-360" dirty="0">
                          <a:latin typeface="Times New Roman"/>
                          <a:cs typeface="Times New Roman"/>
                        </a:rPr>
                        <a:t> </a:t>
                      </a:r>
                      <a:r>
                        <a:rPr sz="1500" spc="-5" dirty="0">
                          <a:latin typeface="Times New Roman"/>
                          <a:cs typeface="Times New Roman"/>
                        </a:rPr>
                        <a:t>Currencies.</a:t>
                      </a:r>
                      <a:endParaRPr sz="1500" dirty="0">
                        <a:latin typeface="Times New Roman"/>
                        <a:cs typeface="Times New Roman"/>
                      </a:endParaRPr>
                    </a:p>
                  </a:txBody>
                  <a:tcPr marL="0" marR="0" marT="641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10489">
                        <a:lnSpc>
                          <a:spcPct val="114999"/>
                        </a:lnSpc>
                        <a:spcBef>
                          <a:spcPts val="505"/>
                        </a:spcBef>
                      </a:pPr>
                      <a:r>
                        <a:rPr sz="1500" dirty="0">
                          <a:latin typeface="Times New Roman"/>
                          <a:cs typeface="Times New Roman"/>
                        </a:rPr>
                        <a:t>PoA </a:t>
                      </a:r>
                      <a:r>
                        <a:rPr sz="1500" spc="-5" dirty="0">
                          <a:latin typeface="Times New Roman"/>
                          <a:cs typeface="Times New Roman"/>
                        </a:rPr>
                        <a:t>is </a:t>
                      </a:r>
                      <a:r>
                        <a:rPr sz="1500" dirty="0">
                          <a:latin typeface="Times New Roman"/>
                          <a:cs typeface="Times New Roman"/>
                        </a:rPr>
                        <a:t> </a:t>
                      </a:r>
                      <a:r>
                        <a:rPr sz="1500" spc="-5" dirty="0">
                          <a:latin typeface="Times New Roman"/>
                          <a:cs typeface="Times New Roman"/>
                        </a:rPr>
                        <a:t>more </a:t>
                      </a:r>
                      <a:r>
                        <a:rPr sz="1500" dirty="0">
                          <a:latin typeface="Times New Roman"/>
                          <a:cs typeface="Times New Roman"/>
                        </a:rPr>
                        <a:t> </a:t>
                      </a:r>
                      <a:r>
                        <a:rPr sz="1500" spc="-10" dirty="0">
                          <a:latin typeface="Times New Roman"/>
                          <a:cs typeface="Times New Roman"/>
                        </a:rPr>
                        <a:t>ce</a:t>
                      </a:r>
                      <a:r>
                        <a:rPr sz="1500" dirty="0">
                          <a:latin typeface="Times New Roman"/>
                          <a:cs typeface="Times New Roman"/>
                        </a:rPr>
                        <a:t>ntr</a:t>
                      </a:r>
                      <a:r>
                        <a:rPr sz="1500" spc="-10" dirty="0">
                          <a:latin typeface="Times New Roman"/>
                          <a:cs typeface="Times New Roman"/>
                        </a:rPr>
                        <a:t>a</a:t>
                      </a:r>
                      <a:r>
                        <a:rPr sz="1500" dirty="0">
                          <a:latin typeface="Times New Roman"/>
                          <a:cs typeface="Times New Roman"/>
                        </a:rPr>
                        <a:t>lised  </a:t>
                      </a:r>
                      <a:r>
                        <a:rPr sz="1500" spc="-5" dirty="0">
                          <a:latin typeface="Times New Roman"/>
                          <a:cs typeface="Times New Roman"/>
                        </a:rPr>
                        <a:t>compared </a:t>
                      </a:r>
                      <a:r>
                        <a:rPr sz="1500" dirty="0">
                          <a:latin typeface="Times New Roman"/>
                          <a:cs typeface="Times New Roman"/>
                        </a:rPr>
                        <a:t> to</a:t>
                      </a:r>
                      <a:r>
                        <a:rPr sz="1500" spc="-30" dirty="0">
                          <a:latin typeface="Times New Roman"/>
                          <a:cs typeface="Times New Roman"/>
                        </a:rPr>
                        <a:t> </a:t>
                      </a:r>
                      <a:r>
                        <a:rPr sz="1500" spc="5" dirty="0">
                          <a:latin typeface="Times New Roman"/>
                          <a:cs typeface="Times New Roman"/>
                        </a:rPr>
                        <a:t>PoW</a:t>
                      </a:r>
                      <a:endParaRPr sz="1500" dirty="0">
                        <a:latin typeface="Times New Roman"/>
                        <a:cs typeface="Times New Roman"/>
                      </a:endParaRPr>
                    </a:p>
                  </a:txBody>
                  <a:tcPr marL="0" marR="0" marT="641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364968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1841</TotalTime>
  <Words>5373</Words>
  <Application>Microsoft Office PowerPoint</Application>
  <PresentationFormat>On-screen Show (16:9)</PresentationFormat>
  <Paragraphs>534</Paragraphs>
  <Slides>83</Slides>
  <Notes>63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83</vt:i4>
      </vt:variant>
    </vt:vector>
  </HeadingPairs>
  <TitlesOfParts>
    <vt:vector size="94" baseType="lpstr">
      <vt:lpstr>Arial</vt:lpstr>
      <vt:lpstr>Arial MT</vt:lpstr>
      <vt:lpstr>Book Antiqua</vt:lpstr>
      <vt:lpstr>Calibri</vt:lpstr>
      <vt:lpstr>Consolas</vt:lpstr>
      <vt:lpstr>Franklin Gothic</vt:lpstr>
      <vt:lpstr>Roboto</vt:lpstr>
      <vt:lpstr>Roboto Mono</vt:lpstr>
      <vt:lpstr>Times New Roman</vt:lpstr>
      <vt:lpstr>Simple Light</vt:lpstr>
      <vt:lpstr>1_Simple Light</vt:lpstr>
      <vt:lpstr>A PRIVACY PRESERVING FEDERATED LEARNING PLATFORM SECURED WITH AUTHORITY CONSENSUS USING BLOCKCHAIN</vt:lpstr>
      <vt:lpstr>BASE PAPER</vt:lpstr>
      <vt:lpstr>INTRODUCTION</vt:lpstr>
      <vt:lpstr>INTRODUCTION</vt:lpstr>
      <vt:lpstr>OVERALL OBJECTIVES</vt:lpstr>
      <vt:lpstr>LITERATURE SURVEY</vt:lpstr>
      <vt:lpstr>LITERATURE SURVEY</vt:lpstr>
      <vt:lpstr>PowerPoint Presentation</vt:lpstr>
      <vt:lpstr>PowerPoint Presentation</vt:lpstr>
      <vt:lpstr>PowerPoint Presentation</vt:lpstr>
      <vt:lpstr>PowerPoint Presentation</vt:lpstr>
      <vt:lpstr>SUMMARY OF ISSUES</vt:lpstr>
      <vt:lpstr>PROPOSED SYSTEM</vt:lpstr>
      <vt:lpstr>ARCHITECTURE  DIAGRAM</vt:lpstr>
      <vt:lpstr>PowerPoint Presentation</vt:lpstr>
      <vt:lpstr>LIST OF MODULES</vt:lpstr>
      <vt:lpstr>Module 1 - Model Specification and platform UI </vt:lpstr>
      <vt:lpstr>Module 1 - Model Specification and platform UI </vt:lpstr>
      <vt:lpstr>Module 2 - Blockchain core and startup configuration  </vt:lpstr>
      <vt:lpstr>Module 2 - Blockchain core and startup configuration (1/2)  </vt:lpstr>
      <vt:lpstr>Module 2 - Blockchain core and startup configuration (2/2)  </vt:lpstr>
      <vt:lpstr>Module 3 - Networking and synchronization </vt:lpstr>
      <vt:lpstr>Module 3 - Elastic Scalability (2/2)</vt:lpstr>
      <vt:lpstr>Module 4 - Model clients </vt:lpstr>
      <vt:lpstr>Module 4 - Model clients </vt:lpstr>
      <vt:lpstr>Module 5 - Model checkers  </vt:lpstr>
      <vt:lpstr>Module 5 - Model checkers  </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MEASURES</vt:lpstr>
      <vt:lpstr>PERFORMANCE MEASURES</vt:lpstr>
      <vt:lpstr>PERFORMANCE MEASURES</vt:lpstr>
      <vt:lpstr>PERFORMANCE MEASURES</vt:lpstr>
      <vt:lpstr>PERFORMANCE MEASURES</vt:lpstr>
      <vt:lpstr>PERFORMANCE MEASURES</vt:lpstr>
      <vt:lpstr>PERFORMANCE MEASURES</vt:lpstr>
      <vt:lpstr>PERFORMANCE MEASURES</vt:lpstr>
      <vt:lpstr>PERFORMANCE MEASURES</vt:lpstr>
      <vt:lpstr>COMPARATIVE MEASURES</vt:lpstr>
      <vt:lpstr>COMPARATIVE MEASURES</vt:lpstr>
      <vt:lpstr>COMPARATIVE MEASURES</vt:lpstr>
      <vt:lpstr>COMPARATIVE MEASURES</vt:lpstr>
      <vt:lpstr>COMPARATIVE MEASURES</vt:lpstr>
      <vt:lpstr>COMPARATIVE MEASURES</vt:lpstr>
      <vt:lpstr>CONCLUSION</vt:lpstr>
      <vt:lpstr>FUTURE WORK</vt:lpstr>
      <vt:lpstr>REFERENCES</vt:lpstr>
      <vt:lpstr>REFERENCES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Privacy Preserving Decentralized Federated Learning Platform secured with Authority Consensus</dc:title>
  <dc:creator>Srivatsav R</dc:creator>
  <cp:lastModifiedBy>Srivatsav R</cp:lastModifiedBy>
  <cp:revision>24</cp:revision>
  <dcterms:modified xsi:type="dcterms:W3CDTF">2023-06-12T18:41:17Z</dcterms:modified>
</cp:coreProperties>
</file>